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10287000" cx="18288000"/>
  <p:notesSz cx="6858000" cy="9144000"/>
  <p:embeddedFontLst>
    <p:embeddedFont>
      <p:font typeface="Anton"/>
      <p:regular r:id="rId29"/>
    </p:embeddedFont>
    <p:embeddedFont>
      <p:font typeface="Poppins"/>
      <p:regular r:id="rId30"/>
      <p:bold r:id="rId31"/>
      <p:italic r:id="rId32"/>
      <p:boldItalic r:id="rId33"/>
    </p:embeddedFont>
    <p:embeddedFont>
      <p:font typeface="Montserrat"/>
      <p:regular r:id="rId34"/>
      <p:bold r:id="rId35"/>
      <p:italic r:id="rId36"/>
      <p:boldItalic r:id="rId37"/>
    </p:embeddedFont>
    <p:embeddedFont>
      <p:font typeface="Cambria Math"/>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9" roundtripDataSignature="AMtx7mjSSS6OrrHRUpQ/Mkgn9t8BLTnQ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nton-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bold.fntdata"/><Relationship Id="rId30" Type="http://schemas.openxmlformats.org/officeDocument/2006/relationships/font" Target="fonts/Poppins-regular.fntdata"/><Relationship Id="rId11" Type="http://schemas.openxmlformats.org/officeDocument/2006/relationships/slide" Target="slides/slide6.xml"/><Relationship Id="rId33" Type="http://schemas.openxmlformats.org/officeDocument/2006/relationships/font" Target="fonts/Poppins-boldItalic.fntdata"/><Relationship Id="rId10" Type="http://schemas.openxmlformats.org/officeDocument/2006/relationships/slide" Target="slides/slide5.xml"/><Relationship Id="rId32" Type="http://schemas.openxmlformats.org/officeDocument/2006/relationships/font" Target="fonts/Poppins-italic.fntdata"/><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CambriaMath-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vi-V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vi-VN"/>
              <a:t>trả lời trực tiếp câu hỏi: “Trong tất cả các yếu tố đo được, cái gì thực sự quyết định chỉ số AQI ở Hà Nội?”</a:t>
            </a:r>
            <a:endParaRPr/>
          </a:p>
          <a:p>
            <a:pPr indent="0" lvl="0" marL="0" rtl="0" algn="l">
              <a:spcBef>
                <a:spcPts val="0"/>
              </a:spcBef>
              <a:spcAft>
                <a:spcPts val="0"/>
              </a:spcAft>
              <a:buNone/>
            </a:pPr>
            <a:r>
              <a:rPr b="1" lang="vi-VN"/>
              <a:t>1. Nhận xét nổi bật nhất (gần như tuyệt đối):</a:t>
            </a:r>
            <a:endParaRPr/>
          </a:p>
          <a:p>
            <a:pPr indent="0" lvl="0" marL="0" rtl="0" algn="l">
              <a:spcBef>
                <a:spcPts val="0"/>
              </a:spcBef>
              <a:spcAft>
                <a:spcPts val="0"/>
              </a:spcAft>
              <a:buNone/>
            </a:pPr>
            <a:r>
              <a:rPr lang="vi-VN"/>
              <a:t>Hệ số tương quan giữa </a:t>
            </a:r>
            <a:r>
              <a:rPr b="1" lang="vi-VN"/>
              <a:t>AQI và PM10 = 0.88</a:t>
            </a:r>
            <a:r>
              <a:rPr lang="vi-VN"/>
              <a:t> → rất mạnh</a:t>
            </a:r>
            <a:endParaRPr/>
          </a:p>
          <a:p>
            <a:pPr indent="0" lvl="0" marL="0" rtl="0" algn="l">
              <a:spcBef>
                <a:spcPts val="0"/>
              </a:spcBef>
              <a:spcAft>
                <a:spcPts val="0"/>
              </a:spcAft>
              <a:buNone/>
            </a:pPr>
            <a:r>
              <a:rPr lang="vi-VN"/>
              <a:t>Hệ số tương quan giữa </a:t>
            </a:r>
            <a:r>
              <a:rPr b="1" lang="vi-VN"/>
              <a:t>AQI và PM2.5 = 1.00</a:t>
            </a:r>
            <a:r>
              <a:rPr lang="vi-VN"/>
              <a:t> (hiển thị màu đỏ đậm nhất trong toàn ma trận)</a:t>
            </a:r>
            <a:endParaRPr/>
          </a:p>
          <a:p>
            <a:pPr indent="0" lvl="0" marL="0" rtl="0" algn="l">
              <a:spcBef>
                <a:spcPts val="0"/>
              </a:spcBef>
              <a:spcAft>
                <a:spcPts val="0"/>
              </a:spcAft>
              <a:buNone/>
            </a:pPr>
            <a:r>
              <a:rPr lang="vi-VN"/>
              <a:t>Điều này chứng minh một thực tế cực kỳ rõ ràng tại Hà Nội: </a:t>
            </a:r>
            <a:r>
              <a:rPr b="1" lang="vi-VN"/>
              <a:t>AQI gần như hoàn toàn được quyết định bởi nồng độ PM2.5</a:t>
            </a:r>
            <a:r>
              <a:rPr lang="vi-VN"/>
              <a:t>. </a:t>
            </a:r>
            <a:endParaRPr/>
          </a:p>
          <a:p>
            <a:pPr indent="0" lvl="0" marL="0" rtl="0" algn="l">
              <a:spcBef>
                <a:spcPts val="0"/>
              </a:spcBef>
              <a:spcAft>
                <a:spcPts val="0"/>
              </a:spcAft>
              <a:buNone/>
            </a:pPr>
            <a:r>
              <a:rPr lang="vi-VN"/>
              <a:t>Thang đo AQI của Việt Nam (và cả EPA Mỹ) hiện hành lấy PM2.5 làm chỉ số chi phối khi nó là chất ô nhiễm cao nhất – điều xảy ra hầu hết các ngày ở Hà Nội. Vì vậy, trong tập dữ liệu này, AQI và PM2.5 gần như là một biến “ảo” của nhau (tương quan gần hoàn hảo).</a:t>
            </a:r>
            <a:endParaRPr/>
          </a:p>
          <a:p>
            <a:pPr indent="0" lvl="0" marL="0" rtl="0" algn="l">
              <a:spcBef>
                <a:spcPts val="0"/>
              </a:spcBef>
              <a:spcAft>
                <a:spcPts val="0"/>
              </a:spcAft>
              <a:buNone/>
            </a:pPr>
            <a:r>
              <a:rPr b="1" lang="vi-VN"/>
              <a:t>2. Nhóm các chất ô nhiễm khác:</a:t>
            </a:r>
            <a:endParaRPr/>
          </a:p>
          <a:p>
            <a:pPr indent="0" lvl="0" marL="0" rtl="0" algn="l">
              <a:spcBef>
                <a:spcPts val="0"/>
              </a:spcBef>
              <a:spcAft>
                <a:spcPts val="0"/>
              </a:spcAft>
              <a:buNone/>
            </a:pPr>
            <a:r>
              <a:rPr lang="vi-VN"/>
              <a:t>NO₂: 0.45 → tương quan trung bình, có đóng góp nhưng không phải yếu tố chính.</a:t>
            </a:r>
            <a:endParaRPr/>
          </a:p>
          <a:p>
            <a:pPr indent="0" lvl="0" marL="0" rtl="0" algn="l">
              <a:spcBef>
                <a:spcPts val="0"/>
              </a:spcBef>
              <a:spcAft>
                <a:spcPts val="0"/>
              </a:spcAft>
              <a:buNone/>
            </a:pPr>
            <a:r>
              <a:rPr lang="vi-VN"/>
              <a:t>O₃: –0.10 → gần như không có tương quan tuyến tính với AQI tổng (thậm chí hơi âm). Điều này hợp lý vì O₃ thường cao vào mùa hè khi AQI lại thấp (do ít bụi mịn), còn mùa đông O₃ thấp nhưng AQI lại cao ngất.</a:t>
            </a:r>
            <a:endParaRPr/>
          </a:p>
          <a:p>
            <a:pPr indent="0" lvl="0" marL="0" rtl="0" algn="l">
              <a:spcBef>
                <a:spcPts val="0"/>
              </a:spcBef>
              <a:spcAft>
                <a:spcPts val="0"/>
              </a:spcAft>
              <a:buNone/>
            </a:pPr>
            <a:r>
              <a:rPr lang="vi-VN"/>
              <a:t>CO và SO₂: lần lượt chỉ 0.08 và 0.18 → ảnh hưởng cực kỳ yếu, gần như có thể bỏ qua trong mô hình dự đoán AQI tổng.</a:t>
            </a:r>
            <a:endParaRPr/>
          </a:p>
          <a:p>
            <a:pPr indent="0" lvl="0" marL="0" rtl="0" algn="l">
              <a:spcBef>
                <a:spcPts val="0"/>
              </a:spcBef>
              <a:spcAft>
                <a:spcPts val="0"/>
              </a:spcAft>
              <a:buNone/>
            </a:pPr>
            <a:r>
              <a:t/>
            </a:r>
            <a:endParaRPr/>
          </a:p>
          <a:p>
            <a:pPr indent="0" lvl="0" marL="0" rtl="0" algn="l">
              <a:spcBef>
                <a:spcPts val="0"/>
              </a:spcBef>
              <a:spcAft>
                <a:spcPts val="0"/>
              </a:spcAft>
              <a:buNone/>
            </a:pPr>
            <a:r>
              <a:rPr b="1" lang="vi-VN"/>
              <a:t>Relative Humidity</a:t>
            </a:r>
            <a:r>
              <a:rPr lang="vi-VN"/>
              <a:t>: Độ ẩm tương đối, dao động khoảng 60–95%.</a:t>
            </a:r>
            <a:endParaRPr/>
          </a:p>
          <a:p>
            <a:pPr indent="0" lvl="0" marL="0" rtl="0" algn="l">
              <a:spcBef>
                <a:spcPts val="0"/>
              </a:spcBef>
              <a:spcAft>
                <a:spcPts val="0"/>
              </a:spcAft>
              <a:buNone/>
            </a:pPr>
            <a:r>
              <a:rPr b="1" lang="vi-VN"/>
              <a:t>Temperature</a:t>
            </a:r>
            <a:r>
              <a:rPr lang="vi-VN"/>
              <a:t>: Nhiệt độ theo °C, từ 15–35°C.</a:t>
            </a:r>
            <a:endParaRPr/>
          </a:p>
          <a:p>
            <a:pPr indent="0" lvl="0" marL="0" rtl="0" algn="l">
              <a:spcBef>
                <a:spcPts val="0"/>
              </a:spcBef>
              <a:spcAft>
                <a:spcPts val="0"/>
              </a:spcAft>
              <a:buNone/>
            </a:pPr>
            <a:r>
              <a:rPr b="1" lang="vi-VN"/>
              <a:t>Wind Speed</a:t>
            </a:r>
            <a:r>
              <a:rPr lang="vi-VN"/>
              <a:t>: Tốc độ gió (m/s); gió mạnh giúp giảm ô nhiễm và làm AQI giảm.</a:t>
            </a:r>
            <a:endParaRPr b="1"/>
          </a:p>
          <a:p>
            <a:pPr indent="0" lvl="0" marL="0" rtl="0" algn="l">
              <a:spcBef>
                <a:spcPts val="0"/>
              </a:spcBef>
              <a:spcAft>
                <a:spcPts val="0"/>
              </a:spcAft>
              <a:buNone/>
            </a:pPr>
            <a:r>
              <a:t/>
            </a:r>
            <a:endParaRPr/>
          </a:p>
        </p:txBody>
      </p:sp>
      <p:sp>
        <p:nvSpPr>
          <p:cNvPr id="178" name="Google Shape;17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vi-VN"/>
              <a:t>Scatter plot cho thấy: Khi nhiệt độ &lt; 18°C → có rất nhiều điểm AQI &gt; 300–400 (mùa đông).</a:t>
            </a:r>
            <a:endParaRPr/>
          </a:p>
          <a:p>
            <a:pPr indent="0" lvl="0" marL="0" rtl="0" algn="l">
              <a:spcBef>
                <a:spcPts val="0"/>
              </a:spcBef>
              <a:spcAft>
                <a:spcPts val="0"/>
              </a:spcAft>
              <a:buNone/>
            </a:pPr>
            <a:r>
              <a:rPr lang="vi-VN"/>
              <a:t>Khi nhiệt độ &gt; 28–30°C → hầu như không có điểm nào AQI &gt; 200.</a:t>
            </a:r>
            <a:endParaRPr/>
          </a:p>
          <a:p>
            <a:pPr indent="0" lvl="0" marL="0" rtl="0" algn="l">
              <a:spcBef>
                <a:spcPts val="0"/>
              </a:spcBef>
              <a:spcAft>
                <a:spcPts val="0"/>
              </a:spcAft>
              <a:buNone/>
            </a:pPr>
            <a:r>
              <a:rPr lang="vi-VN"/>
              <a:t>Không có mối quan hệ tuyến tính, mà là hình tam giác: nhiệt độ càng cao thì AQI càng bị “ép” xuống mức thấp.</a:t>
            </a:r>
            <a:endParaRPr/>
          </a:p>
          <a:p>
            <a:pPr indent="0" lvl="0" marL="0" rtl="0" algn="l">
              <a:spcBef>
                <a:spcPts val="0"/>
              </a:spcBef>
              <a:spcAft>
                <a:spcPts val="0"/>
              </a:spcAft>
              <a:buNone/>
            </a:pPr>
            <a:r>
              <a:rPr b="1" lang="vi-VN"/>
              <a:t>Kết luận: Nhiệt độ là biến quan trọng thứ 3 (sau PM2.5 &amp; PM10).</a:t>
            </a:r>
            <a:endParaRPr/>
          </a:p>
        </p:txBody>
      </p:sp>
      <p:sp>
        <p:nvSpPr>
          <p:cNvPr id="189" name="Google Shape;18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vi-VN"/>
              <a:t>Rất đẹp, gần như là “hình cái phễu” ngược: Wind Speed 0–1 m/s → AQI trải rộng từ 0 đến &gt;500 (rất nhiều ngày ô nhiễm nặng).</a:t>
            </a:r>
            <a:endParaRPr/>
          </a:p>
          <a:p>
            <a:pPr indent="0" lvl="0" marL="0" rtl="0" algn="l">
              <a:spcBef>
                <a:spcPts val="0"/>
              </a:spcBef>
              <a:spcAft>
                <a:spcPts val="0"/>
              </a:spcAft>
              <a:buNone/>
            </a:pPr>
            <a:r>
              <a:rPr lang="vi-VN"/>
              <a:t>Wind Speed &gt; 2.5–3 m/s → hầu như không có điểm nào AQI &gt; 250.</a:t>
            </a:r>
            <a:endParaRPr/>
          </a:p>
          <a:p>
            <a:pPr indent="0" lvl="0" marL="0" rtl="0" algn="l">
              <a:spcBef>
                <a:spcPts val="0"/>
              </a:spcBef>
              <a:spcAft>
                <a:spcPts val="0"/>
              </a:spcAft>
              <a:buNone/>
            </a:pPr>
            <a:r>
              <a:rPr b="1" lang="vi-VN"/>
              <a:t>Kết luận: Gió là yếu tố làm sạch không khí tự nhiên hiệu quả nhất ở Hà Nội.</a:t>
            </a:r>
            <a:endParaRPr/>
          </a:p>
        </p:txBody>
      </p:sp>
      <p:sp>
        <p:nvSpPr>
          <p:cNvPr id="200" name="Google Shape;20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vi-VN" sz="1200">
                <a:solidFill>
                  <a:schemeClr val="dk1"/>
                </a:solidFill>
                <a:latin typeface="Calibri"/>
                <a:ea typeface="Calibri"/>
                <a:cs typeface="Calibri"/>
                <a:sym typeface="Calibri"/>
              </a:rPr>
              <a:t>Phân bố đặc trưng lệch phải:</a:t>
            </a:r>
            <a:r>
              <a:rPr b="0" i="0" lang="vi-VN" sz="1200">
                <a:solidFill>
                  <a:schemeClr val="dk1"/>
                </a:solidFill>
                <a:latin typeface="Calibri"/>
                <a:ea typeface="Calibri"/>
                <a:cs typeface="Calibri"/>
                <a:sym typeface="Calibri"/>
              </a:rPr>
              <a:t> Cả hai đường phân bố đều có hình dạng "lệch phải" rõ rệt, với đỉnh nhọn tập trung ở vùng giá trị thấp (dưới 50 và khoảng 50-100) và đuôi kéo dài về phía giá trị cao. Điều này cho thấy </a:t>
            </a:r>
            <a:r>
              <a:rPr b="1" i="0" lang="vi-VN" sz="1200">
                <a:solidFill>
                  <a:schemeClr val="dk1"/>
                </a:solidFill>
                <a:latin typeface="Calibri"/>
                <a:ea typeface="Calibri"/>
                <a:cs typeface="Calibri"/>
                <a:sym typeface="Calibri"/>
              </a:rPr>
              <a:t>phần lớn thời gian trong năm, chất lượng không khí Hà Nội ở mức chấp nhận được hoặc ô nhiễm nhẹ</a:t>
            </a:r>
            <a:r>
              <a:rPr b="0" i="0" lang="vi-VN" sz="1200">
                <a:solidFill>
                  <a:schemeClr val="dk1"/>
                </a:solidFill>
                <a:latin typeface="Calibri"/>
                <a:ea typeface="Calibri"/>
                <a:cs typeface="Calibri"/>
                <a:sym typeface="Calibri"/>
              </a:rPr>
              <a:t>. Tuy nhiên, vẫn tồn tại một số giờ có ô nhiễm rất nghiêm trọng (trên 300), dù tần suất rất thấp.</a:t>
            </a:r>
            <a:endParaRPr/>
          </a:p>
          <a:p>
            <a:pPr indent="0" lvl="0" marL="0" rtl="0" algn="l">
              <a:spcBef>
                <a:spcPts val="0"/>
              </a:spcBef>
              <a:spcAft>
                <a:spcPts val="0"/>
              </a:spcAft>
              <a:buNone/>
            </a:pPr>
            <a:r>
              <a:rPr b="1" i="0" lang="vi-VN" sz="1200">
                <a:solidFill>
                  <a:schemeClr val="dk1"/>
                </a:solidFill>
                <a:latin typeface="Calibri"/>
                <a:ea typeface="Calibri"/>
                <a:cs typeface="Calibri"/>
                <a:sym typeface="Calibri"/>
              </a:rPr>
              <a:t>Mối tương quan chặt chẽ giữa AQI và PM2.5:</a:t>
            </a:r>
            <a:r>
              <a:rPr b="0" i="0" lang="vi-VN" sz="1200">
                <a:solidFill>
                  <a:schemeClr val="dk1"/>
                </a:solidFill>
                <a:latin typeface="Calibri"/>
                <a:ea typeface="Calibri"/>
                <a:cs typeface="Calibri"/>
                <a:sym typeface="Calibri"/>
              </a:rPr>
              <a:t> Đường biểu diễn của AQI và PM2.5 gần như trùng khớp hoặc biến động rất sát nhau. Điều này khẳng định </a:t>
            </a:r>
            <a:r>
              <a:rPr b="1" i="0" lang="vi-VN" sz="1200">
                <a:solidFill>
                  <a:schemeClr val="dk1"/>
                </a:solidFill>
                <a:latin typeface="Calibri"/>
                <a:ea typeface="Calibri"/>
                <a:cs typeface="Calibri"/>
                <a:sym typeface="Calibri"/>
              </a:rPr>
              <a:t>PM2.5 là thành phần ô nhiễm chính, đóng góp quyết định vào chỉ số AQI tại Hà Nội</a:t>
            </a:r>
            <a:r>
              <a:rPr b="0" i="0" lang="vi-VN" sz="1200">
                <a:solidFill>
                  <a:schemeClr val="dk1"/>
                </a:solidFill>
                <a:latin typeface="Calibri"/>
                <a:ea typeface="Calibri"/>
                <a:cs typeface="Calibri"/>
                <a:sym typeface="Calibri"/>
              </a:rPr>
              <a:t>. Khi PM2.5 tăng cao, AQI cũng tăng theo tỷ lệ thuận.</a:t>
            </a:r>
            <a:endParaRPr/>
          </a:p>
          <a:p>
            <a:pPr indent="0" lvl="0" marL="0" rtl="0" algn="l">
              <a:spcBef>
                <a:spcPts val="0"/>
              </a:spcBef>
              <a:spcAft>
                <a:spcPts val="0"/>
              </a:spcAft>
              <a:buNone/>
            </a:pPr>
            <a:r>
              <a:rPr b="1" i="0" lang="vi-VN" sz="1200">
                <a:solidFill>
                  <a:schemeClr val="dk1"/>
                </a:solidFill>
                <a:latin typeface="Calibri"/>
                <a:ea typeface="Calibri"/>
                <a:cs typeface="Calibri"/>
                <a:sym typeface="Calibri"/>
              </a:rPr>
              <a:t>Phân tích theo ngưỡng chất lượng:</a:t>
            </a:r>
            <a:r>
              <a:rPr b="0" i="0" lang="vi-VN" sz="1200">
                <a:solidFill>
                  <a:schemeClr val="dk1"/>
                </a:solidFill>
                <a:latin typeface="Calibri"/>
                <a:ea typeface="Calibri"/>
                <a:cs typeface="Calibri"/>
                <a:sym typeface="Calibri"/>
              </a:rPr>
              <a:t> Biểu đồ được chia theo các ngưỡng AQI:</a:t>
            </a:r>
            <a:endParaRPr/>
          </a:p>
          <a:p>
            <a:pPr indent="0" lvl="1" marL="457200" rtl="0" algn="l">
              <a:spcBef>
                <a:spcPts val="0"/>
              </a:spcBef>
              <a:spcAft>
                <a:spcPts val="0"/>
              </a:spcAft>
              <a:buNone/>
            </a:pPr>
            <a:r>
              <a:rPr b="1" i="0" lang="vi-VN" sz="1200">
                <a:solidFill>
                  <a:schemeClr val="dk1"/>
                </a:solidFill>
                <a:latin typeface="Calibri"/>
                <a:ea typeface="Calibri"/>
                <a:cs typeface="Calibri"/>
                <a:sym typeface="Calibri"/>
              </a:rPr>
              <a:t>Dưới 50 (Tốt - Màu xanh lá):</a:t>
            </a:r>
            <a:r>
              <a:rPr b="0" i="0" lang="vi-VN" sz="1200">
                <a:solidFill>
                  <a:schemeClr val="dk1"/>
                </a:solidFill>
                <a:latin typeface="Calibri"/>
                <a:ea typeface="Calibri"/>
                <a:cs typeface="Calibri"/>
                <a:sym typeface="Calibri"/>
              </a:rPr>
              <a:t> Số giờ đạt mức này khá nhiều, cho thấy vẫn có những khoảng thời gian (có thể vào mùa mưa, gió mùa Đông Bắc hoạt động mạnh) không khí trong lành.</a:t>
            </a:r>
            <a:endParaRPr/>
          </a:p>
          <a:p>
            <a:pPr indent="0" lvl="1" marL="457200" rtl="0" algn="l">
              <a:spcBef>
                <a:spcPts val="0"/>
              </a:spcBef>
              <a:spcAft>
                <a:spcPts val="0"/>
              </a:spcAft>
              <a:buNone/>
            </a:pPr>
            <a:r>
              <a:rPr b="1" i="0" lang="vi-VN" sz="1200">
                <a:solidFill>
                  <a:schemeClr val="dk1"/>
                </a:solidFill>
                <a:latin typeface="Calibri"/>
                <a:ea typeface="Calibri"/>
                <a:cs typeface="Calibri"/>
                <a:sym typeface="Calibri"/>
              </a:rPr>
              <a:t>Từ 51-100 (Trung bình - Màu vàng):</a:t>
            </a:r>
            <a:r>
              <a:rPr b="0" i="0" lang="vi-VN" sz="1200">
                <a:solidFill>
                  <a:schemeClr val="dk1"/>
                </a:solidFill>
                <a:latin typeface="Calibri"/>
                <a:ea typeface="Calibri"/>
                <a:cs typeface="Calibri"/>
                <a:sym typeface="Calibri"/>
              </a:rPr>
              <a:t> Đây có lẽ là </a:t>
            </a:r>
            <a:r>
              <a:rPr b="1" i="0" lang="vi-VN" sz="1200">
                <a:solidFill>
                  <a:schemeClr val="dk1"/>
                </a:solidFill>
                <a:latin typeface="Calibri"/>
                <a:ea typeface="Calibri"/>
                <a:cs typeface="Calibri"/>
                <a:sym typeface="Calibri"/>
              </a:rPr>
              <a:t>khoảng giá trị xuất hiện nhiều nhất</a:t>
            </a:r>
            <a:r>
              <a:rPr b="0" i="0" lang="vi-VN" sz="1200">
                <a:solidFill>
                  <a:schemeClr val="dk1"/>
                </a:solidFill>
                <a:latin typeface="Calibri"/>
                <a:ea typeface="Calibri"/>
                <a:cs typeface="Calibri"/>
                <a:sym typeface="Calibri"/>
              </a:rPr>
              <a:t>, phản ánh thực trạng phổ biến: chất lượng không khí ở mức cần lưu ý đối với nhóm nhạy cảm.</a:t>
            </a:r>
            <a:endParaRPr/>
          </a:p>
          <a:p>
            <a:pPr indent="0" lvl="1" marL="457200" rtl="0" algn="l">
              <a:spcBef>
                <a:spcPts val="0"/>
              </a:spcBef>
              <a:spcAft>
                <a:spcPts val="0"/>
              </a:spcAft>
              <a:buNone/>
            </a:pPr>
            <a:r>
              <a:rPr b="1" i="0" lang="vi-VN" sz="1200">
                <a:solidFill>
                  <a:schemeClr val="dk1"/>
                </a:solidFill>
                <a:latin typeface="Calibri"/>
                <a:ea typeface="Calibri"/>
                <a:cs typeface="Calibri"/>
                <a:sym typeface="Calibri"/>
              </a:rPr>
              <a:t>Trên 150 (Xấu đến Nguy hại):</a:t>
            </a:r>
            <a:r>
              <a:rPr b="0" i="0" lang="vi-VN" sz="1200">
                <a:solidFill>
                  <a:schemeClr val="dk1"/>
                </a:solidFill>
                <a:latin typeface="Calibri"/>
                <a:ea typeface="Calibri"/>
                <a:cs typeface="Calibri"/>
                <a:sym typeface="Calibri"/>
              </a:rPr>
              <a:t> Số giờ ở các mức này giảm dần theo cấp số mũ. Điều này cho thấy các đợt ô nhiễm nặng (thường vào các tháng mùa đông, khi hiện tượng nghịch nhiệt xảy ra) mang tính </a:t>
            </a:r>
            <a:r>
              <a:rPr b="1" i="0" lang="vi-VN" sz="1200">
                <a:solidFill>
                  <a:schemeClr val="dk1"/>
                </a:solidFill>
                <a:latin typeface="Calibri"/>
                <a:ea typeface="Calibri"/>
                <a:cs typeface="Calibri"/>
                <a:sym typeface="Calibri"/>
              </a:rPr>
              <a:t>cục bộ và theo mùa</a:t>
            </a:r>
            <a:r>
              <a:rPr b="0" i="0" lang="vi-VN" sz="1200">
                <a:solidFill>
                  <a:schemeClr val="dk1"/>
                </a:solidFill>
                <a:latin typeface="Calibri"/>
                <a:ea typeface="Calibri"/>
                <a:cs typeface="Calibri"/>
                <a:sym typeface="Calibri"/>
              </a:rPr>
              <a:t>, không phải là trạng thái liên tục quanh năm.</a:t>
            </a:r>
            <a:endParaRPr/>
          </a:p>
          <a:p>
            <a:pPr indent="0" lvl="0" marL="0" rtl="0" algn="l">
              <a:spcBef>
                <a:spcPts val="0"/>
              </a:spcBef>
              <a:spcAft>
                <a:spcPts val="0"/>
              </a:spcAft>
              <a:buNone/>
            </a:pPr>
            <a:r>
              <a:rPr b="1" i="0" lang="vi-VN" sz="1200">
                <a:solidFill>
                  <a:schemeClr val="dk1"/>
                </a:solidFill>
                <a:latin typeface="Calibri"/>
                <a:ea typeface="Calibri"/>
                <a:cs typeface="Calibri"/>
                <a:sym typeface="Calibri"/>
              </a:rPr>
              <a:t>Ý nghĩa về sức khỏe và cảnh báo:</a:t>
            </a:r>
            <a:r>
              <a:rPr b="0" i="0" lang="vi-VN" sz="1200">
                <a:solidFill>
                  <a:schemeClr val="dk1"/>
                </a:solidFill>
                <a:latin typeface="Calibri"/>
                <a:ea typeface="Calibri"/>
                <a:cs typeface="Calibri"/>
                <a:sym typeface="Calibri"/>
              </a:rPr>
              <a:t> Phân bố này là cơ sở quan trọng để đánh giá rủi ro sức khỏe cộng đồng. Việc có một số lượng giờ không nhỏ ở mức AQI trên 150 (dù ít hơn mức tốt) cho thấy </a:t>
            </a:r>
            <a:r>
              <a:rPr b="1" i="0" lang="vi-VN" sz="1200">
                <a:solidFill>
                  <a:schemeClr val="dk1"/>
                </a:solidFill>
                <a:latin typeface="Calibri"/>
                <a:ea typeface="Calibri"/>
                <a:cs typeface="Calibri"/>
                <a:sym typeface="Calibri"/>
              </a:rPr>
              <a:t>người dân vẫn thường xuyên phải tiếp xúc với không khí có hại</a:t>
            </a:r>
            <a:r>
              <a:rPr b="0" i="0" lang="vi-VN" sz="1200">
                <a:solidFill>
                  <a:schemeClr val="dk1"/>
                </a:solidFill>
                <a:latin typeface="Calibri"/>
                <a:ea typeface="Calibri"/>
                <a:cs typeface="Calibri"/>
                <a:sym typeface="Calibri"/>
              </a:rPr>
              <a:t>, đòi hỏi các biện pháp bảo vệ cá nhân (như đeo khẩu trang chuyên dụng) và cảnh báo cộng đồng kịp thời.</a:t>
            </a:r>
            <a:endParaRPr/>
          </a:p>
        </p:txBody>
      </p:sp>
      <p:sp>
        <p:nvSpPr>
          <p:cNvPr id="211" name="Google Shape;21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vi-VN"/>
              <a:t>Buổi sáng (6h – 10h)</a:t>
            </a:r>
            <a:endParaRPr/>
          </a:p>
          <a:p>
            <a:pPr indent="0" lvl="0" marL="0" rtl="0" algn="l">
              <a:spcBef>
                <a:spcPts val="0"/>
              </a:spcBef>
              <a:spcAft>
                <a:spcPts val="0"/>
              </a:spcAft>
              <a:buNone/>
            </a:pPr>
            <a:r>
              <a:rPr b="1" lang="vi-VN"/>
              <a:t>➤ Tại sao 8h sáng lại thấp?</a:t>
            </a:r>
            <a:endParaRPr/>
          </a:p>
          <a:p>
            <a:pPr indent="0" lvl="0" marL="0" rtl="0" algn="l">
              <a:spcBef>
                <a:spcPts val="0"/>
              </a:spcBef>
              <a:spcAft>
                <a:spcPts val="0"/>
              </a:spcAft>
              <a:buNone/>
            </a:pPr>
            <a:r>
              <a:rPr lang="vi-VN"/>
              <a:t>AQI lúc 8h chỉ ~114–116 → thấp hơn so với trưa.</a:t>
            </a:r>
            <a:endParaRPr/>
          </a:p>
          <a:p>
            <a:pPr indent="0" lvl="0" marL="0" rtl="0" algn="l">
              <a:spcBef>
                <a:spcPts val="0"/>
              </a:spcBef>
              <a:spcAft>
                <a:spcPts val="0"/>
              </a:spcAft>
              <a:buNone/>
            </a:pPr>
            <a:r>
              <a:rPr lang="vi-VN"/>
              <a:t>Nguyên nhân:</a:t>
            </a:r>
            <a:endParaRPr/>
          </a:p>
          <a:p>
            <a:pPr indent="0" lvl="1" marL="457200" rtl="0" algn="l">
              <a:spcBef>
                <a:spcPts val="0"/>
              </a:spcBef>
              <a:spcAft>
                <a:spcPts val="0"/>
              </a:spcAft>
              <a:buNone/>
            </a:pPr>
            <a:r>
              <a:rPr b="1" lang="vi-VN"/>
              <a:t>Gió buổi sáng mạnh hơn</a:t>
            </a:r>
            <a:r>
              <a:rPr lang="vi-VN"/>
              <a:t> → giúp khuếch tán bụi mịn tốt.</a:t>
            </a:r>
            <a:endParaRPr/>
          </a:p>
          <a:p>
            <a:pPr indent="0" lvl="1" marL="457200" rtl="0" algn="l">
              <a:spcBef>
                <a:spcPts val="0"/>
              </a:spcBef>
              <a:spcAft>
                <a:spcPts val="0"/>
              </a:spcAft>
              <a:buNone/>
            </a:pPr>
            <a:r>
              <a:rPr b="1" lang="vi-VN"/>
              <a:t>Nhiệt độ tăng nhanh sau bình minh</a:t>
            </a:r>
            <a:r>
              <a:rPr lang="vi-VN"/>
              <a:t> → lớp nghịch nhiệt buổi đêm bắt đầu tan → không khí “thoáng” hơn.</a:t>
            </a:r>
            <a:endParaRPr/>
          </a:p>
          <a:p>
            <a:pPr indent="0" lvl="1" marL="457200" rtl="0" algn="l">
              <a:spcBef>
                <a:spcPts val="0"/>
              </a:spcBef>
              <a:spcAft>
                <a:spcPts val="0"/>
              </a:spcAft>
              <a:buNone/>
            </a:pPr>
            <a:r>
              <a:rPr lang="vi-VN"/>
              <a:t>Mặc dù có giao thông giờ cao điểm, </a:t>
            </a:r>
            <a:r>
              <a:rPr b="1" lang="vi-VN"/>
              <a:t>nhưng xe máy/ô tô buổi sáng thường di chuyển liên tục</a:t>
            </a:r>
            <a:r>
              <a:rPr lang="vi-VN"/>
              <a:t>, ít bị ùn tắc → ít tích tụ khí thải.</a:t>
            </a:r>
            <a:endParaRPr/>
          </a:p>
          <a:p>
            <a:pPr indent="0" lvl="1" marL="457200" rtl="0" algn="l">
              <a:spcBef>
                <a:spcPts val="0"/>
              </a:spcBef>
              <a:spcAft>
                <a:spcPts val="0"/>
              </a:spcAft>
              <a:buNone/>
            </a:pPr>
            <a:r>
              <a:rPr b="1" lang="vi-VN"/>
              <a:t>Hoạt động sản xuất và nấu nướng chưa nhiều</a:t>
            </a:r>
            <a:r>
              <a:rPr lang="vi-VN"/>
              <a:t>, nên lượng phát thải chưa tăng mạnh.</a:t>
            </a:r>
            <a:endParaRPr/>
          </a:p>
          <a:p>
            <a:pPr indent="0" lvl="0" marL="0" rtl="0" algn="l">
              <a:spcBef>
                <a:spcPts val="0"/>
              </a:spcBef>
              <a:spcAft>
                <a:spcPts val="0"/>
              </a:spcAft>
              <a:buNone/>
            </a:pPr>
            <a:r>
              <a:rPr lang="vi-VN"/>
              <a:t>➡ </a:t>
            </a:r>
            <a:r>
              <a:rPr b="1" lang="vi-VN"/>
              <a:t>Kết luận:</a:t>
            </a:r>
            <a:r>
              <a:rPr lang="vi-VN"/>
              <a:t> Giao thông nhiều nhưng khí quyển chưa bị “nén”, nên mức ô nhiễm không tăng mạnh vào 8h.</a:t>
            </a:r>
            <a:endParaRPr/>
          </a:p>
          <a:p>
            <a:pPr indent="0" lvl="0" marL="0" rtl="0" algn="l">
              <a:spcBef>
                <a:spcPts val="0"/>
              </a:spcBef>
              <a:spcAft>
                <a:spcPts val="0"/>
              </a:spcAft>
              <a:buNone/>
            </a:pPr>
            <a:br>
              <a:rPr lang="vi-VN"/>
            </a:br>
            <a:endParaRPr/>
          </a:p>
          <a:p>
            <a:pPr indent="0" lvl="0" marL="0" rtl="0" algn="l">
              <a:spcBef>
                <a:spcPts val="0"/>
              </a:spcBef>
              <a:spcAft>
                <a:spcPts val="0"/>
              </a:spcAft>
              <a:buNone/>
            </a:pPr>
            <a:r>
              <a:rPr b="1" lang="vi-VN"/>
              <a:t>Buổi trưa (11h – 14h) → Đỉnh ô nhiễm trong ngày</a:t>
            </a:r>
            <a:endParaRPr/>
          </a:p>
          <a:p>
            <a:pPr indent="0" lvl="0" marL="0" rtl="0" algn="l">
              <a:spcBef>
                <a:spcPts val="0"/>
              </a:spcBef>
              <a:spcAft>
                <a:spcPts val="0"/>
              </a:spcAft>
              <a:buNone/>
            </a:pPr>
            <a:r>
              <a:rPr b="1" lang="vi-VN"/>
              <a:t>➤ Vì sao buổi trưa lại cao nhất (~128–130)?</a:t>
            </a:r>
            <a:endParaRPr/>
          </a:p>
          <a:p>
            <a:pPr indent="0" lvl="0" marL="0" rtl="0" algn="l">
              <a:spcBef>
                <a:spcPts val="0"/>
              </a:spcBef>
              <a:spcAft>
                <a:spcPts val="0"/>
              </a:spcAft>
              <a:buNone/>
            </a:pPr>
            <a:r>
              <a:rPr b="1" lang="vi-VN"/>
              <a:t>Hiệu ứng tích tụ từ buổi sáng</a:t>
            </a:r>
            <a:endParaRPr/>
          </a:p>
          <a:p>
            <a:pPr indent="0" lvl="1" marL="457200" rtl="0" algn="l">
              <a:spcBef>
                <a:spcPts val="0"/>
              </a:spcBef>
              <a:spcAft>
                <a:spcPts val="0"/>
              </a:spcAft>
              <a:buNone/>
            </a:pPr>
            <a:r>
              <a:rPr lang="vi-VN"/>
              <a:t>Dù 8–10h AQI thấp, nhưng bụi mịn phát thải từ giao thông vẫn lơ lửng → đến trưa bắt đầu tích lại.</a:t>
            </a:r>
            <a:endParaRPr/>
          </a:p>
          <a:p>
            <a:pPr indent="0" lvl="0" marL="0" rtl="0" algn="l">
              <a:spcBef>
                <a:spcPts val="0"/>
              </a:spcBef>
              <a:spcAft>
                <a:spcPts val="0"/>
              </a:spcAft>
              <a:buNone/>
            </a:pPr>
            <a:r>
              <a:rPr b="1" lang="vi-VN"/>
              <a:t>Hoạt động giao thông và công nghiệp tăng</a:t>
            </a:r>
            <a:endParaRPr/>
          </a:p>
          <a:p>
            <a:pPr indent="0" lvl="1" marL="457200" rtl="0" algn="l">
              <a:spcBef>
                <a:spcPts val="0"/>
              </a:spcBef>
              <a:spcAft>
                <a:spcPts val="0"/>
              </a:spcAft>
              <a:buNone/>
            </a:pPr>
            <a:r>
              <a:rPr lang="vi-VN"/>
              <a:t>Nhiều người ra ngoài ăn trưa, giao hàng, vận chuyển thực phẩm → giao thông tăng.</a:t>
            </a:r>
            <a:endParaRPr/>
          </a:p>
          <a:p>
            <a:pPr indent="0" lvl="0" marL="0" rtl="0" algn="l">
              <a:spcBef>
                <a:spcPts val="0"/>
              </a:spcBef>
              <a:spcAft>
                <a:spcPts val="0"/>
              </a:spcAft>
              <a:buNone/>
            </a:pPr>
            <a:r>
              <a:rPr b="1" lang="vi-VN"/>
              <a:t>Ozone troposphere sinh ra nhiều hơn</a:t>
            </a:r>
            <a:endParaRPr/>
          </a:p>
          <a:p>
            <a:pPr indent="0" lvl="1" marL="457200" rtl="0" algn="l">
              <a:spcBef>
                <a:spcPts val="0"/>
              </a:spcBef>
              <a:spcAft>
                <a:spcPts val="0"/>
              </a:spcAft>
              <a:buNone/>
            </a:pPr>
            <a:r>
              <a:rPr lang="vi-VN"/>
              <a:t>Ánh nắng mạnh → phản ứng quang hoá tạo O₃ → làm AQI tăng.</a:t>
            </a:r>
            <a:endParaRPr/>
          </a:p>
          <a:p>
            <a:pPr indent="0" lvl="0" marL="0" rtl="0" algn="l">
              <a:spcBef>
                <a:spcPts val="0"/>
              </a:spcBef>
              <a:spcAft>
                <a:spcPts val="0"/>
              </a:spcAft>
              <a:buNone/>
            </a:pPr>
            <a:r>
              <a:rPr b="1" lang="vi-VN"/>
              <a:t>Bụi mịn bị gió thổi từ nơi khác đến</a:t>
            </a:r>
            <a:endParaRPr/>
          </a:p>
          <a:p>
            <a:pPr indent="0" lvl="1" marL="457200" rtl="0" algn="l">
              <a:spcBef>
                <a:spcPts val="0"/>
              </a:spcBef>
              <a:spcAft>
                <a:spcPts val="0"/>
              </a:spcAft>
              <a:buNone/>
            </a:pPr>
            <a:r>
              <a:rPr lang="vi-VN"/>
              <a:t>Vào trưa, không khí bị đối lưu mạnh, cuốn bụi từ khu vực công nghiệp/đường lớn vào nội đô.</a:t>
            </a:r>
            <a:endParaRPr/>
          </a:p>
          <a:p>
            <a:pPr indent="0" lvl="0" marL="0" rtl="0" algn="l">
              <a:spcBef>
                <a:spcPts val="0"/>
              </a:spcBef>
              <a:spcAft>
                <a:spcPts val="0"/>
              </a:spcAft>
              <a:buNone/>
            </a:pPr>
            <a:r>
              <a:rPr lang="vi-VN"/>
              <a:t>➡ </a:t>
            </a:r>
            <a:r>
              <a:rPr b="1" lang="vi-VN"/>
              <a:t>Kết luận:</a:t>
            </a:r>
            <a:r>
              <a:rPr lang="vi-VN"/>
              <a:t> Trưa là lúc kết hợp cả </a:t>
            </a:r>
            <a:r>
              <a:rPr b="1" lang="vi-VN"/>
              <a:t>phát thải + phản ứng quang hóa + tích tụ</a:t>
            </a:r>
            <a:r>
              <a:rPr lang="vi-VN"/>
              <a:t> → AQI cao nhất.</a:t>
            </a:r>
            <a:endParaRPr/>
          </a:p>
          <a:p>
            <a:pPr indent="0" lvl="0" marL="0" rtl="0" algn="l">
              <a:spcBef>
                <a:spcPts val="0"/>
              </a:spcBef>
              <a:spcAft>
                <a:spcPts val="0"/>
              </a:spcAft>
              <a:buNone/>
            </a:pPr>
            <a:br>
              <a:rPr lang="vi-VN"/>
            </a:br>
            <a:endParaRPr/>
          </a:p>
          <a:p>
            <a:pPr indent="0" lvl="0" marL="0" rtl="0" algn="l">
              <a:spcBef>
                <a:spcPts val="0"/>
              </a:spcBef>
              <a:spcAft>
                <a:spcPts val="0"/>
              </a:spcAft>
              <a:buNone/>
            </a:pPr>
            <a:r>
              <a:rPr b="1" lang="vi-VN"/>
              <a:t>Buổi chiều – tối (15h – 20h)</a:t>
            </a:r>
            <a:endParaRPr/>
          </a:p>
          <a:p>
            <a:pPr indent="0" lvl="0" marL="0" rtl="0" algn="l">
              <a:spcBef>
                <a:spcPts val="0"/>
              </a:spcBef>
              <a:spcAft>
                <a:spcPts val="0"/>
              </a:spcAft>
              <a:buNone/>
            </a:pPr>
            <a:r>
              <a:rPr b="1" lang="vi-VN"/>
              <a:t>➤ AQI vì sao giảm sau 15h?</a:t>
            </a:r>
            <a:endParaRPr/>
          </a:p>
          <a:p>
            <a:pPr indent="0" lvl="0" marL="0" rtl="0" algn="l">
              <a:spcBef>
                <a:spcPts val="0"/>
              </a:spcBef>
              <a:spcAft>
                <a:spcPts val="0"/>
              </a:spcAft>
              <a:buNone/>
            </a:pPr>
            <a:r>
              <a:rPr lang="vi-VN"/>
              <a:t>Mặt trời hạ thấp → giảm ozone.</a:t>
            </a:r>
            <a:endParaRPr/>
          </a:p>
          <a:p>
            <a:pPr indent="0" lvl="0" marL="0" rtl="0" algn="l">
              <a:spcBef>
                <a:spcPts val="0"/>
              </a:spcBef>
              <a:spcAft>
                <a:spcPts val="0"/>
              </a:spcAft>
              <a:buNone/>
            </a:pPr>
            <a:r>
              <a:rPr lang="vi-VN"/>
              <a:t>Đối lưu vẫn còn nhưng không mạnh như trưa → bụi được phân tán dần.</a:t>
            </a:r>
            <a:endParaRPr/>
          </a:p>
          <a:p>
            <a:pPr indent="0" lvl="0" marL="0" rtl="0" algn="l">
              <a:spcBef>
                <a:spcPts val="0"/>
              </a:spcBef>
              <a:spcAft>
                <a:spcPts val="0"/>
              </a:spcAft>
              <a:buNone/>
            </a:pPr>
            <a:r>
              <a:t/>
            </a:r>
            <a:endParaRPr/>
          </a:p>
          <a:p>
            <a:pPr indent="0" lvl="0" marL="0" rtl="0" algn="l">
              <a:spcBef>
                <a:spcPts val="0"/>
              </a:spcBef>
              <a:spcAft>
                <a:spcPts val="0"/>
              </a:spcAft>
              <a:buNone/>
            </a:pPr>
            <a:r>
              <a:rPr b="1" lang="vi-VN"/>
              <a:t>➤ 18h–20h vì sao không có đỉnh tối?</a:t>
            </a:r>
            <a:endParaRPr/>
          </a:p>
          <a:p>
            <a:pPr indent="0" lvl="0" marL="0" rtl="0" algn="l">
              <a:spcBef>
                <a:spcPts val="0"/>
              </a:spcBef>
              <a:spcAft>
                <a:spcPts val="0"/>
              </a:spcAft>
              <a:buNone/>
            </a:pPr>
            <a:r>
              <a:rPr lang="vi-VN"/>
              <a:t>(Trong khi nhiều thành phố có đỉnh tối, biểu đồ này không có.)</a:t>
            </a:r>
            <a:endParaRPr/>
          </a:p>
          <a:p>
            <a:pPr indent="0" lvl="0" marL="0" rtl="0" algn="l">
              <a:spcBef>
                <a:spcPts val="0"/>
              </a:spcBef>
              <a:spcAft>
                <a:spcPts val="0"/>
              </a:spcAft>
              <a:buNone/>
            </a:pPr>
            <a:r>
              <a:rPr lang="vi-VN"/>
              <a:t>Biểu đồ cho thấy các giờ tối chỉ ~115–118.</a:t>
            </a:r>
            <a:endParaRPr/>
          </a:p>
          <a:p>
            <a:pPr indent="0" lvl="0" marL="0" rtl="0" algn="l">
              <a:spcBef>
                <a:spcPts val="0"/>
              </a:spcBef>
              <a:spcAft>
                <a:spcPts val="0"/>
              </a:spcAft>
              <a:buNone/>
            </a:pPr>
            <a:r>
              <a:rPr lang="vi-VN"/>
              <a:t>Có thể do:</a:t>
            </a:r>
            <a:endParaRPr/>
          </a:p>
          <a:p>
            <a:pPr indent="0" lvl="1" marL="457200" rtl="0" algn="l">
              <a:spcBef>
                <a:spcPts val="0"/>
              </a:spcBef>
              <a:spcAft>
                <a:spcPts val="0"/>
              </a:spcAft>
              <a:buNone/>
            </a:pPr>
            <a:r>
              <a:rPr b="1" lang="vi-VN"/>
              <a:t>Khu vực đo không quá đông dân cư hoặc không bị ùn tắc tối</a:t>
            </a:r>
            <a:r>
              <a:rPr lang="vi-VN"/>
              <a:t>.</a:t>
            </a:r>
            <a:endParaRPr/>
          </a:p>
          <a:p>
            <a:pPr indent="0" lvl="1" marL="457200" rtl="0" algn="l">
              <a:spcBef>
                <a:spcPts val="0"/>
              </a:spcBef>
              <a:spcAft>
                <a:spcPts val="0"/>
              </a:spcAft>
              <a:buNone/>
            </a:pPr>
            <a:r>
              <a:rPr b="1" lang="vi-VN"/>
              <a:t>Nhiệt độ chưa giảm mạnh</a:t>
            </a:r>
            <a:r>
              <a:rPr lang="vi-VN"/>
              <a:t>, nên chưa hình thành nghịch nhiệt thấp như ở Hà Nội mùa đông.</a:t>
            </a:r>
            <a:endParaRPr/>
          </a:p>
          <a:p>
            <a:pPr indent="0" lvl="1" marL="457200" rtl="0" algn="l">
              <a:spcBef>
                <a:spcPts val="0"/>
              </a:spcBef>
              <a:spcAft>
                <a:spcPts val="0"/>
              </a:spcAft>
              <a:buNone/>
            </a:pPr>
            <a:r>
              <a:rPr b="1" lang="vi-VN"/>
              <a:t>Hoạt động sinh hoạt tối (bếp, đốt than, nấu nướng…) thấp hơn kỳ vọng</a:t>
            </a:r>
            <a:r>
              <a:rPr lang="vi-VN"/>
              <a:t>.</a:t>
            </a:r>
            <a:endParaRPr/>
          </a:p>
          <a:p>
            <a:pPr indent="0" lvl="0" marL="0" rtl="0" algn="l">
              <a:spcBef>
                <a:spcPts val="0"/>
              </a:spcBef>
              <a:spcAft>
                <a:spcPts val="0"/>
              </a:spcAft>
              <a:buNone/>
            </a:pPr>
            <a:r>
              <a:rPr lang="vi-VN"/>
              <a:t>➡ </a:t>
            </a:r>
            <a:r>
              <a:rPr b="1" lang="vi-VN"/>
              <a:t>Kết luận:</a:t>
            </a:r>
            <a:r>
              <a:rPr lang="vi-VN"/>
              <a:t> Không xuất hiện đỉnh tối rõ rệt như nhiều nơi khác.</a:t>
            </a:r>
            <a:endParaRPr/>
          </a:p>
          <a:p>
            <a:pPr indent="0" lvl="0" marL="0" rtl="0" algn="l">
              <a:spcBef>
                <a:spcPts val="0"/>
              </a:spcBef>
              <a:spcAft>
                <a:spcPts val="0"/>
              </a:spcAft>
              <a:buNone/>
            </a:pPr>
            <a:br>
              <a:rPr lang="vi-VN"/>
            </a:br>
            <a:endParaRPr/>
          </a:p>
          <a:p>
            <a:pPr indent="0" lvl="0" marL="0" rtl="0" algn="l">
              <a:spcBef>
                <a:spcPts val="0"/>
              </a:spcBef>
              <a:spcAft>
                <a:spcPts val="0"/>
              </a:spcAft>
              <a:buNone/>
            </a:pPr>
            <a:r>
              <a:rPr b="1" lang="vi-VN"/>
              <a:t>Đêm khuya (21h – 23h)</a:t>
            </a:r>
            <a:endParaRPr/>
          </a:p>
          <a:p>
            <a:pPr indent="0" lvl="0" marL="0" rtl="0" algn="l">
              <a:spcBef>
                <a:spcPts val="0"/>
              </a:spcBef>
              <a:spcAft>
                <a:spcPts val="0"/>
              </a:spcAft>
              <a:buNone/>
            </a:pPr>
            <a:r>
              <a:rPr lang="vi-VN"/>
              <a:t>AQI ~116–119 → hơi tăng nhẹ.</a:t>
            </a:r>
            <a:endParaRPr/>
          </a:p>
          <a:p>
            <a:pPr indent="0" lvl="0" marL="0" rtl="0" algn="l">
              <a:spcBef>
                <a:spcPts val="0"/>
              </a:spcBef>
              <a:spcAft>
                <a:spcPts val="0"/>
              </a:spcAft>
              <a:buNone/>
            </a:pPr>
            <a:r>
              <a:rPr lang="vi-VN"/>
              <a:t>Nguyên nhân:</a:t>
            </a:r>
            <a:endParaRPr/>
          </a:p>
          <a:p>
            <a:pPr indent="0" lvl="1" marL="457200" rtl="0" algn="l">
              <a:spcBef>
                <a:spcPts val="0"/>
              </a:spcBef>
              <a:spcAft>
                <a:spcPts val="0"/>
              </a:spcAft>
              <a:buNone/>
            </a:pPr>
            <a:r>
              <a:rPr b="1" lang="vi-VN"/>
              <a:t>Nhiệt độ giảm → nghịch nhiệt nhẹ hình thành</a:t>
            </a:r>
            <a:r>
              <a:rPr lang="vi-VN"/>
              <a:t>, giữ bụi lại gần mặt đất.</a:t>
            </a:r>
            <a:endParaRPr/>
          </a:p>
          <a:p>
            <a:pPr indent="0" lvl="1" marL="457200" rtl="0" algn="l">
              <a:spcBef>
                <a:spcPts val="0"/>
              </a:spcBef>
              <a:spcAft>
                <a:spcPts val="0"/>
              </a:spcAft>
              <a:buNone/>
            </a:pPr>
            <a:r>
              <a:rPr b="1" lang="vi-VN"/>
              <a:t>Gió yếu</a:t>
            </a:r>
            <a:r>
              <a:rPr lang="vi-VN"/>
              <a:t> → bụi khó khuếch tán.</a:t>
            </a:r>
            <a:endParaRPr/>
          </a:p>
          <a:p>
            <a:pPr indent="0" lvl="1" marL="457200" rtl="0" algn="l">
              <a:spcBef>
                <a:spcPts val="0"/>
              </a:spcBef>
              <a:spcAft>
                <a:spcPts val="0"/>
              </a:spcAft>
              <a:buNone/>
            </a:pPr>
            <a:r>
              <a:rPr b="1" lang="vi-VN"/>
              <a:t>Hoạt động giao thông giảm nhưng không khí bị “nhốt”</a:t>
            </a:r>
            <a:r>
              <a:rPr lang="vi-VN"/>
              <a:t>, nên AQI tăng nhẹ.</a:t>
            </a:r>
            <a:endParaRPr/>
          </a:p>
        </p:txBody>
      </p:sp>
      <p:sp>
        <p:nvSpPr>
          <p:cNvPr id="222" name="Google Shape;22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vi-VN"/>
              <a:t>Thứ 3 – Thứ 5 là 3 ngày “đỉnh” ô nhiễm nhất tuần</a:t>
            </a:r>
            <a:r>
              <a:rPr lang="vi-VN"/>
              <a:t> Đây là những ngày giữa tuần, hoạt động giao thông, xây dựng, sản xuất công nghiệp đạt cường độ cao nhất sau cuối tuần “nghỉ ngơi”.</a:t>
            </a:r>
            <a:endParaRPr/>
          </a:p>
          <a:p>
            <a:pPr indent="0" lvl="0" marL="0" rtl="0" algn="l">
              <a:spcBef>
                <a:spcPts val="0"/>
              </a:spcBef>
              <a:spcAft>
                <a:spcPts val="0"/>
              </a:spcAft>
              <a:buNone/>
            </a:pPr>
            <a:r>
              <a:rPr lang="vi-VN"/>
              <a:t>Đặc biệt Thứ 3 thường là ngày mọi hoạt động “bùng nổ” trở lại sau thứ Hai còn hơi chậm → lượng xe cộ, bụi công trường, nhà máy… tăng đột biến.</a:t>
            </a:r>
            <a:endParaRPr/>
          </a:p>
          <a:p>
            <a:pPr indent="0" lvl="0" marL="0" marR="0" rtl="0" algn="l">
              <a:lnSpc>
                <a:spcPct val="100000"/>
              </a:lnSpc>
              <a:spcBef>
                <a:spcPts val="0"/>
              </a:spcBef>
              <a:spcAft>
                <a:spcPts val="0"/>
              </a:spcAft>
              <a:buClr>
                <a:schemeClr val="dk1"/>
              </a:buClr>
              <a:buSzPts val="1200"/>
              <a:buFont typeface="Calibri"/>
              <a:buNone/>
            </a:pPr>
            <a:r>
              <a:rPr lang="vi-VN"/>
              <a:t>Kết hợp thêm yếu tố thời tiết: nếu rơi vào mùa đông, hiện tượng nghịch nhiệt (Lớp không khí </a:t>
            </a:r>
            <a:r>
              <a:rPr b="1" lang="vi-VN"/>
              <a:t>phía trên lại ấm hơn</a:t>
            </a:r>
            <a:r>
              <a:rPr lang="vi-VN"/>
              <a:t> lớp không khí phía dưới.</a:t>
            </a:r>
            <a:endParaRPr/>
          </a:p>
          <a:p>
            <a:pPr indent="0" lvl="0" marL="0" rtl="0" algn="l">
              <a:spcBef>
                <a:spcPts val="0"/>
              </a:spcBef>
              <a:spcAft>
                <a:spcPts val="0"/>
              </a:spcAft>
              <a:buNone/>
            </a:pPr>
            <a:r>
              <a:rPr lang="vi-VN"/>
              <a:t>) buổi sáng thường kéo dài đến trưa các ngày giữa tuần do lưu thông không khí kém (ít người mở cửa sổ cuối tuần).</a:t>
            </a:r>
            <a:endParaRPr/>
          </a:p>
          <a:p>
            <a:pPr indent="0" lvl="0" marL="0" rtl="0" algn="l">
              <a:spcBef>
                <a:spcPts val="0"/>
              </a:spcBef>
              <a:spcAft>
                <a:spcPts val="0"/>
              </a:spcAft>
              <a:buNone/>
            </a:pPr>
            <a:r>
              <a:rPr b="1" lang="vi-VN"/>
              <a:t>Chủ Nhật và Thứ 2 thấp hơn rõ rệt</a:t>
            </a:r>
            <a:r>
              <a:rPr lang="vi-VN"/>
              <a:t> Chủ Nhật: ít xe cộ, nhiều nhà máy/nghề thủ công nghỉ, không có giờ cao điểm đi làm → lượng phát thải giảm mạnh.</a:t>
            </a:r>
            <a:endParaRPr/>
          </a:p>
          <a:p>
            <a:pPr indent="0" lvl="0" marL="0" rtl="0" algn="l">
              <a:spcBef>
                <a:spcPts val="0"/>
              </a:spcBef>
              <a:spcAft>
                <a:spcPts val="0"/>
              </a:spcAft>
              <a:buNone/>
            </a:pPr>
            <a:r>
              <a:rPr lang="vi-VN"/>
              <a:t>Thứ 2 tuy đã đi làm lại nhưng vẫn còn “dư âm” cuối tuần, nhiều người đi muộn hoặc làm việc từ xa → lượng xe buổi sáng chưa đạt đỉnh như Thứ 3–Thứ 5.</a:t>
            </a:r>
            <a:endParaRPr/>
          </a:p>
          <a:p>
            <a:pPr indent="0" lvl="0" marL="0" rtl="0" algn="l">
              <a:spcBef>
                <a:spcPts val="0"/>
              </a:spcBef>
              <a:spcAft>
                <a:spcPts val="0"/>
              </a:spcAft>
              <a:buNone/>
            </a:pPr>
            <a:r>
              <a:rPr b="1" lang="vi-VN"/>
              <a:t>Thứ 7 nằm ở giữa</a:t>
            </a:r>
            <a:r>
              <a:rPr lang="vi-VN"/>
              <a:t> Một phần dân đi làm, một phần đã nghỉ → trung bình</a:t>
            </a:r>
            <a:endParaRPr/>
          </a:p>
        </p:txBody>
      </p:sp>
      <p:sp>
        <p:nvSpPr>
          <p:cNvPr id="233" name="Google Shape;23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vi-VN"/>
              <a:t>1. Trước khi xử lý outlier (biểu đồ bên trái – màu cam)</a:t>
            </a:r>
            <a:endParaRPr/>
          </a:p>
          <a:p>
            <a:pPr indent="0" lvl="0" marL="0" rtl="0" algn="l">
              <a:spcBef>
                <a:spcPts val="0"/>
              </a:spcBef>
              <a:spcAft>
                <a:spcPts val="0"/>
              </a:spcAft>
              <a:buNone/>
            </a:pPr>
            <a:r>
              <a:rPr lang="vi-VN"/>
              <a:t>Đây là histogram gốc của cột AQI (8785 điểm dữ liệu theo giờ)</a:t>
            </a:r>
            <a:endParaRPr/>
          </a:p>
          <a:p>
            <a:pPr indent="0" lvl="0" marL="0" rtl="0" algn="l">
              <a:spcBef>
                <a:spcPts val="0"/>
              </a:spcBef>
              <a:spcAft>
                <a:spcPts val="0"/>
              </a:spcAft>
              <a:buNone/>
            </a:pPr>
            <a:r>
              <a:rPr lang="vi-VN"/>
              <a:t>Phân bố </a:t>
            </a:r>
            <a:r>
              <a:rPr b="1" lang="vi-VN"/>
              <a:t>rất lệch phải (right-skewed)</a:t>
            </a:r>
            <a:r>
              <a:rPr lang="vi-VN"/>
              <a:t>, đuôi kéo dài tới hơn 500</a:t>
            </a:r>
            <a:endParaRPr/>
          </a:p>
          <a:p>
            <a:pPr indent="0" lvl="0" marL="0" rtl="0" algn="l">
              <a:spcBef>
                <a:spcPts val="0"/>
              </a:spcBef>
              <a:spcAft>
                <a:spcPts val="0"/>
              </a:spcAft>
              <a:buNone/>
            </a:pPr>
            <a:r>
              <a:rPr lang="vi-VN"/>
              <a:t>Có rất nhiều giá trị cực đại (&gt;400, thậm chí vài điểm &gt;450) → đây chính là những ngày “tím-nâu” kinh hoàng cuối 2023</a:t>
            </a:r>
            <a:endParaRPr/>
          </a:p>
          <a:p>
            <a:pPr indent="0" lvl="0" marL="0" rtl="0" algn="l">
              <a:spcBef>
                <a:spcPts val="0"/>
              </a:spcBef>
              <a:spcAft>
                <a:spcPts val="0"/>
              </a:spcAft>
              <a:buNone/>
            </a:pPr>
            <a:r>
              <a:rPr b="1" lang="vi-VN"/>
              <a:t>2. Sau khi xử lý outlier (biểu đồ bên phải – màu xanh)</a:t>
            </a:r>
            <a:endParaRPr/>
          </a:p>
          <a:p>
            <a:pPr indent="0" lvl="0" marL="0" rtl="0" algn="l">
              <a:spcBef>
                <a:spcPts val="0"/>
              </a:spcBef>
              <a:spcAft>
                <a:spcPts val="0"/>
              </a:spcAft>
              <a:buNone/>
            </a:pPr>
            <a:r>
              <a:rPr lang="vi-VN"/>
              <a:t>Ta dùng phương pháp </a:t>
            </a:r>
            <a:r>
              <a:rPr b="1" lang="vi-VN"/>
              <a:t>IQR</a:t>
            </a:r>
            <a:r>
              <a:rPr lang="vi-VN"/>
              <a:t> (Q3 + 1.5×IQR) để phát hiện outlier</a:t>
            </a:r>
            <a:endParaRPr/>
          </a:p>
          <a:p>
            <a:pPr indent="0" lvl="0" marL="0" rtl="0" algn="l">
              <a:spcBef>
                <a:spcPts val="0"/>
              </a:spcBef>
              <a:spcAft>
                <a:spcPts val="0"/>
              </a:spcAft>
              <a:buNone/>
            </a:pPr>
            <a:r>
              <a:rPr lang="vi-VN"/>
              <a:t>Tất cả các điểm AQI &gt; ~320 bị coi là outlier và bị </a:t>
            </a:r>
            <a:r>
              <a:rPr b="1" lang="vi-VN"/>
              <a:t>cắt (cap) xuống còn 320</a:t>
            </a:r>
            <a:r>
              <a:rPr lang="vi-VN"/>
              <a:t> </a:t>
            </a:r>
            <a:endParaRPr/>
          </a:p>
          <a:p>
            <a:pPr indent="0" lvl="0" marL="0" rtl="0" algn="l">
              <a:spcBef>
                <a:spcPts val="0"/>
              </a:spcBef>
              <a:spcAft>
                <a:spcPts val="0"/>
              </a:spcAft>
              <a:buNone/>
            </a:pPr>
            <a:r>
              <a:rPr lang="vi-VN"/>
              <a:t>Kết quả: phân bố trở nên </a:t>
            </a:r>
            <a:r>
              <a:rPr b="1" lang="vi-VN"/>
              <a:t>gọn gàng hơn rất nhiều</a:t>
            </a:r>
            <a:r>
              <a:rPr lang="vi-VN"/>
              <a:t>, gần giống phân bố chuẩn ở phần thân, đuôi phải bị cắt cụt → dữ liệu “sạch” hơn để train mô hình tuyến tính</a:t>
            </a:r>
            <a:endParaRPr/>
          </a:p>
          <a:p>
            <a:pPr indent="0" lvl="0" marL="0" rtl="0" algn="l">
              <a:spcBef>
                <a:spcPts val="0"/>
              </a:spcBef>
              <a:spcAft>
                <a:spcPts val="0"/>
              </a:spcAft>
              <a:buNone/>
            </a:pPr>
            <a:r>
              <a:rPr b="1" lang="vi-VN"/>
              <a:t>3. Ý nghĩa thực tế &amp; lý do phải làm bước này</a:t>
            </a:r>
            <a:endParaRPr/>
          </a:p>
          <a:p>
            <a:pPr indent="0" lvl="0" marL="0" rtl="0" algn="l">
              <a:spcBef>
                <a:spcPts val="0"/>
              </a:spcBef>
              <a:spcAft>
                <a:spcPts val="0"/>
              </a:spcAft>
              <a:buNone/>
            </a:pPr>
            <a:r>
              <a:rPr lang="vi-VN"/>
              <a:t>Linear Regression rất </a:t>
            </a:r>
            <a:r>
              <a:rPr b="1" lang="vi-VN"/>
              <a:t>nhạy với outlier</a:t>
            </a:r>
            <a:r>
              <a:rPr lang="vi-VN"/>
              <a:t> → vài ngày AQI 450–500 sẽ kéo thẳng đường hồi quy lên, làm dự báo sai lè cả năm</a:t>
            </a:r>
            <a:endParaRPr/>
          </a:p>
          <a:p>
            <a:pPr indent="0" lvl="0" marL="0" rtl="0" algn="l">
              <a:spcBef>
                <a:spcPts val="0"/>
              </a:spcBef>
              <a:spcAft>
                <a:spcPts val="0"/>
              </a:spcAft>
              <a:buNone/>
            </a:pPr>
            <a:r>
              <a:rPr lang="vi-VN"/>
              <a:t>Random Forest thì </a:t>
            </a:r>
            <a:r>
              <a:rPr b="1" lang="vi-VN"/>
              <a:t>không sợ outlier</a:t>
            </a:r>
            <a:r>
              <a:rPr lang="vi-VN"/>
              <a:t> (vì nó chia cây theo thứ tự giá trị, không bị lệch bởi vài điểm cực đại)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vi-VN"/>
              <a:t>Cách hoạt động của IQR </a:t>
            </a:r>
            <a:endParaRPr/>
          </a:p>
          <a:p>
            <a:pPr indent="0" lvl="0" marL="0" rtl="0" algn="l">
              <a:spcBef>
                <a:spcPts val="0"/>
              </a:spcBef>
              <a:spcAft>
                <a:spcPts val="0"/>
              </a:spcAft>
              <a:buNone/>
            </a:pPr>
            <a:r>
              <a:rPr lang="vi-VN"/>
              <a:t>Giả sử bạn có một dãy số.</a:t>
            </a:r>
            <a:endParaRPr/>
          </a:p>
          <a:p>
            <a:pPr indent="0" lvl="0" marL="0" rtl="0" algn="l">
              <a:spcBef>
                <a:spcPts val="0"/>
              </a:spcBef>
              <a:spcAft>
                <a:spcPts val="0"/>
              </a:spcAft>
              <a:buNone/>
            </a:pPr>
            <a:r>
              <a:rPr b="1" lang="vi-VN"/>
              <a:t>Sắp xếp tăng dần</a:t>
            </a:r>
            <a:endParaRPr/>
          </a:p>
          <a:p>
            <a:pPr indent="0" lvl="0" marL="0" rtl="0" algn="l">
              <a:spcBef>
                <a:spcPts val="0"/>
              </a:spcBef>
              <a:spcAft>
                <a:spcPts val="0"/>
              </a:spcAft>
              <a:buNone/>
            </a:pPr>
            <a:r>
              <a:rPr lang="vi-VN"/>
              <a:t>Tìm:</a:t>
            </a:r>
            <a:endParaRPr/>
          </a:p>
          <a:p>
            <a:pPr indent="0" lvl="1" marL="457200" rtl="0" algn="l">
              <a:spcBef>
                <a:spcPts val="0"/>
              </a:spcBef>
              <a:spcAft>
                <a:spcPts val="0"/>
              </a:spcAft>
              <a:buNone/>
            </a:pPr>
            <a:r>
              <a:rPr b="1" lang="vi-VN"/>
              <a:t>Q1</a:t>
            </a:r>
            <a:r>
              <a:rPr lang="vi-VN"/>
              <a:t> = giá trị ở vị trí 25%</a:t>
            </a:r>
            <a:endParaRPr/>
          </a:p>
          <a:p>
            <a:pPr indent="0" lvl="1" marL="457200" rtl="0" algn="l">
              <a:spcBef>
                <a:spcPts val="0"/>
              </a:spcBef>
              <a:spcAft>
                <a:spcPts val="0"/>
              </a:spcAft>
              <a:buNone/>
            </a:pPr>
            <a:r>
              <a:rPr b="1" lang="vi-VN"/>
              <a:t>Q3</a:t>
            </a:r>
            <a:r>
              <a:rPr lang="vi-VN"/>
              <a:t> = giá trị ở vị trí 75%</a:t>
            </a:r>
            <a:endParaRPr/>
          </a:p>
          <a:p>
            <a:pPr indent="0" lvl="0" marL="0" rtl="0" algn="l">
              <a:spcBef>
                <a:spcPts val="0"/>
              </a:spcBef>
              <a:spcAft>
                <a:spcPts val="0"/>
              </a:spcAft>
              <a:buNone/>
            </a:pPr>
            <a:r>
              <a:rPr lang="vi-VN"/>
              <a:t>Tính:</a:t>
            </a:r>
            <a:endParaRPr/>
          </a:p>
          <a:p>
            <a:pPr indent="0" lvl="0" marL="0" rtl="0" algn="l">
              <a:spcBef>
                <a:spcPts val="0"/>
              </a:spcBef>
              <a:spcAft>
                <a:spcPts val="0"/>
              </a:spcAft>
              <a:buNone/>
            </a:pPr>
            <a:r>
              <a:rPr b="0" i="0" lang="vi-VN">
                <a:latin typeface="Cambria Math"/>
                <a:ea typeface="Cambria Math"/>
                <a:cs typeface="Cambria Math"/>
                <a:sym typeface="Cambria Math"/>
              </a:rPr>
              <a:t>"IQR</a:t>
            </a:r>
            <a:r>
              <a:rPr b="0" i="0" lang="vi-VN" sz="1200">
                <a:solidFill>
                  <a:schemeClr val="dk1"/>
                </a:solidFill>
                <a:latin typeface="Calibri"/>
                <a:ea typeface="Calibri"/>
                <a:cs typeface="Calibri"/>
                <a:sym typeface="Calibri"/>
              </a:rPr>
              <a:t>"=𝑄3−𝑄1</a:t>
            </a:r>
            <a:endParaRPr b="0"/>
          </a:p>
          <a:p>
            <a:pPr indent="0" lvl="0" marL="0" rtl="0" algn="l">
              <a:spcBef>
                <a:spcPts val="0"/>
              </a:spcBef>
              <a:spcAft>
                <a:spcPts val="0"/>
              </a:spcAft>
              <a:buNone/>
            </a:pPr>
            <a:r>
              <a:rPr lang="vi-VN"/>
              <a:t>Xác định ngưỡng:</a:t>
            </a:r>
            <a:endParaRPr/>
          </a:p>
          <a:p>
            <a:pPr indent="0" lvl="1" marL="457200" rtl="0" algn="l">
              <a:spcBef>
                <a:spcPts val="0"/>
              </a:spcBef>
              <a:spcAft>
                <a:spcPts val="0"/>
              </a:spcAft>
              <a:buNone/>
            </a:pPr>
            <a:r>
              <a:rPr b="1" lang="vi-VN"/>
              <a:t>Lower bound</a:t>
            </a:r>
            <a:r>
              <a:rPr lang="vi-VN"/>
              <a:t> (giới hạn dưới)</a:t>
            </a:r>
            <a:endParaRPr/>
          </a:p>
          <a:p>
            <a:pPr indent="0" lvl="0" marL="0" rtl="0" algn="l">
              <a:spcBef>
                <a:spcPts val="0"/>
              </a:spcBef>
              <a:spcAft>
                <a:spcPts val="0"/>
              </a:spcAft>
              <a:buNone/>
            </a:pPr>
            <a:r>
              <a:rPr i="0" lang="vi-VN" sz="1200">
                <a:solidFill>
                  <a:schemeClr val="dk1"/>
                </a:solidFill>
                <a:latin typeface="Calibri"/>
                <a:ea typeface="Calibri"/>
                <a:cs typeface="Calibri"/>
                <a:sym typeface="Calibri"/>
              </a:rPr>
              <a:t>𝑄1−1.5×𝐼𝑄𝑅</a:t>
            </a:r>
            <a:endParaRPr/>
          </a:p>
          <a:p>
            <a:pPr indent="0" lvl="1" marL="457200" rtl="0" algn="l">
              <a:spcBef>
                <a:spcPts val="0"/>
              </a:spcBef>
              <a:spcAft>
                <a:spcPts val="0"/>
              </a:spcAft>
              <a:buNone/>
            </a:pPr>
            <a:r>
              <a:rPr b="1" lang="vi-VN"/>
              <a:t>Upper bound</a:t>
            </a:r>
            <a:r>
              <a:rPr lang="vi-VN"/>
              <a:t> (giới hạn trên)</a:t>
            </a:r>
            <a:endParaRPr/>
          </a:p>
          <a:p>
            <a:pPr indent="0" lvl="0" marL="0" rtl="0" algn="l">
              <a:spcBef>
                <a:spcPts val="0"/>
              </a:spcBef>
              <a:spcAft>
                <a:spcPts val="0"/>
              </a:spcAft>
              <a:buNone/>
            </a:pPr>
            <a:r>
              <a:rPr i="0" lang="vi-VN" sz="1200">
                <a:solidFill>
                  <a:schemeClr val="dk1"/>
                </a:solidFill>
                <a:latin typeface="Calibri"/>
                <a:ea typeface="Calibri"/>
                <a:cs typeface="Calibri"/>
                <a:sym typeface="Calibri"/>
              </a:rPr>
              <a:t>𝑄3+1.5×𝐼𝑄𝑅</a:t>
            </a:r>
            <a:endParaRPr/>
          </a:p>
          <a:p>
            <a:pPr indent="0" lvl="0" marL="0" rtl="0" algn="l">
              <a:spcBef>
                <a:spcPts val="0"/>
              </a:spcBef>
              <a:spcAft>
                <a:spcPts val="0"/>
              </a:spcAft>
              <a:buNone/>
            </a:pPr>
            <a:r>
              <a:rPr lang="vi-VN"/>
              <a:t>Giá trị nào:</a:t>
            </a:r>
            <a:endParaRPr/>
          </a:p>
          <a:p>
            <a:pPr indent="0" lvl="1" marL="457200" rtl="0" algn="l">
              <a:spcBef>
                <a:spcPts val="0"/>
              </a:spcBef>
              <a:spcAft>
                <a:spcPts val="0"/>
              </a:spcAft>
              <a:buNone/>
            </a:pPr>
            <a:r>
              <a:rPr lang="vi-VN"/>
              <a:t>&lt; Lower bound</a:t>
            </a:r>
            <a:endParaRPr/>
          </a:p>
          <a:p>
            <a:pPr indent="0" lvl="1" marL="457200" rtl="0" algn="l">
              <a:spcBef>
                <a:spcPts val="0"/>
              </a:spcBef>
              <a:spcAft>
                <a:spcPts val="0"/>
              </a:spcAft>
              <a:buNone/>
            </a:pPr>
            <a:r>
              <a:rPr lang="vi-VN"/>
              <a:t>Upper bound</a:t>
            </a:r>
            <a:br>
              <a:rPr lang="vi-VN"/>
            </a:br>
            <a:r>
              <a:rPr lang="vi-VN"/>
              <a:t>→ </a:t>
            </a:r>
            <a:r>
              <a:rPr b="1" lang="vi-VN"/>
              <a:t>được xem là outlier</a:t>
            </a:r>
            <a:r>
              <a:rPr lang="vi-VN"/>
              <a:t>.</a:t>
            </a:r>
            <a:endParaRPr/>
          </a:p>
          <a:p>
            <a:pPr indent="0" lvl="0" marL="0" rtl="0" algn="l">
              <a:spcBef>
                <a:spcPts val="0"/>
              </a:spcBef>
              <a:spcAft>
                <a:spcPts val="0"/>
              </a:spcAft>
              <a:buNone/>
            </a:pPr>
            <a:r>
              <a:t/>
            </a:r>
            <a:endParaRPr/>
          </a:p>
        </p:txBody>
      </p:sp>
      <p:sp>
        <p:nvSpPr>
          <p:cNvPr id="269" name="Google Shape;26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vi-VN"/>
              <a:t>. Linear Regression (Hồi quy tuyến tính)</a:t>
            </a:r>
            <a:endParaRPr/>
          </a:p>
          <a:p>
            <a:pPr indent="0" lvl="0" marL="0" rtl="0" algn="l">
              <a:spcBef>
                <a:spcPts val="0"/>
              </a:spcBef>
              <a:spcAft>
                <a:spcPts val="0"/>
              </a:spcAft>
              <a:buNone/>
            </a:pPr>
            <a:r>
              <a:rPr lang="vi-VN"/>
              <a:t>Là mô hình dự đoán giá trị liên tục bằng cách tìm </a:t>
            </a:r>
            <a:r>
              <a:rPr b="1" lang="vi-VN"/>
              <a:t>đường thẳng (hoặc siêu phẳng)</a:t>
            </a:r>
            <a:r>
              <a:rPr lang="vi-VN"/>
              <a:t> mô tả tốt nhất mối quan hệ giữa đầu vào và đầu ra.</a:t>
            </a:r>
            <a:endParaRPr/>
          </a:p>
          <a:p>
            <a:pPr indent="0" lvl="0" marL="0" rtl="0" algn="l">
              <a:spcBef>
                <a:spcPts val="0"/>
              </a:spcBef>
              <a:spcAft>
                <a:spcPts val="0"/>
              </a:spcAft>
              <a:buNone/>
            </a:pPr>
            <a:r>
              <a:rPr lang="vi-VN"/>
              <a:t>Giả định dữ liệu có quan hệ </a:t>
            </a:r>
            <a:r>
              <a:rPr b="1" lang="vi-VN"/>
              <a:t>tuyến tính</a:t>
            </a:r>
            <a:r>
              <a:rPr lang="vi-VN"/>
              <a:t>.</a:t>
            </a:r>
            <a:endParaRPr/>
          </a:p>
          <a:p>
            <a:pPr indent="0" lvl="0" marL="0" rtl="0" algn="l">
              <a:spcBef>
                <a:spcPts val="0"/>
              </a:spcBef>
              <a:spcAft>
                <a:spcPts val="0"/>
              </a:spcAft>
              <a:buNone/>
            </a:pPr>
            <a:r>
              <a:rPr lang="vi-VN"/>
              <a:t>Công thức dự đoán:</a:t>
            </a:r>
            <a:endParaRPr/>
          </a:p>
          <a:p>
            <a:pPr indent="0" lvl="0" marL="0" rtl="0" algn="l">
              <a:spcBef>
                <a:spcPts val="0"/>
              </a:spcBef>
              <a:spcAft>
                <a:spcPts val="0"/>
              </a:spcAft>
              <a:buNone/>
            </a:pPr>
            <a:r>
              <a:rPr i="0" lang="vi-VN" sz="1200">
                <a:solidFill>
                  <a:schemeClr val="dk1"/>
                </a:solidFill>
                <a:latin typeface="Cambria Math"/>
                <a:ea typeface="Cambria Math"/>
                <a:cs typeface="Cambria Math"/>
                <a:sym typeface="Cambria Math"/>
              </a:rPr>
              <a:t>𝑦 ̂=𝑤_1 𝑥_1+𝑤_2 𝑥_2+…+𝑏</a:t>
            </a:r>
            <a:endParaRPr/>
          </a:p>
          <a:p>
            <a:pPr indent="0" lvl="0" marL="0" rtl="0" algn="l">
              <a:spcBef>
                <a:spcPts val="0"/>
              </a:spcBef>
              <a:spcAft>
                <a:spcPts val="0"/>
              </a:spcAft>
              <a:buNone/>
            </a:pPr>
            <a:r>
              <a:rPr b="1" lang="vi-VN"/>
              <a:t>Ưu điểm:</a:t>
            </a:r>
            <a:r>
              <a:rPr lang="vi-VN"/>
              <a:t> đơn giản, chạy nhanh, dễ giải thích.</a:t>
            </a:r>
            <a:endParaRPr/>
          </a:p>
          <a:p>
            <a:pPr indent="0" lvl="0" marL="0" rtl="0" algn="l">
              <a:spcBef>
                <a:spcPts val="0"/>
              </a:spcBef>
              <a:spcAft>
                <a:spcPts val="0"/>
              </a:spcAft>
              <a:buNone/>
            </a:pPr>
            <a:r>
              <a:rPr b="1" lang="vi-VN"/>
              <a:t>Nhược điểm:</a:t>
            </a:r>
            <a:r>
              <a:rPr lang="vi-VN"/>
              <a:t> kém hiệu quả nếu dữ liệu </a:t>
            </a:r>
            <a:r>
              <a:rPr b="1" lang="vi-VN"/>
              <a:t>phi tuyến</a:t>
            </a:r>
            <a:r>
              <a:rPr lang="vi-VN"/>
              <a:t>, có nhiễu hoặc có tương quan cao giữa các biến.</a:t>
            </a:r>
            <a:endParaRPr/>
          </a:p>
          <a:p>
            <a:pPr indent="0" lvl="0" marL="0" rtl="0" algn="l">
              <a:spcBef>
                <a:spcPts val="0"/>
              </a:spcBef>
              <a:spcAft>
                <a:spcPts val="0"/>
              </a:spcAft>
              <a:buNone/>
            </a:pPr>
            <a:br>
              <a:rPr lang="vi-VN"/>
            </a:br>
            <a:endParaRPr/>
          </a:p>
          <a:p>
            <a:pPr indent="0" lvl="0" marL="0" rtl="0" algn="l">
              <a:spcBef>
                <a:spcPts val="0"/>
              </a:spcBef>
              <a:spcAft>
                <a:spcPts val="0"/>
              </a:spcAft>
              <a:buNone/>
            </a:pPr>
            <a:r>
              <a:rPr b="1" lang="vi-VN"/>
              <a:t>2. Random Forest Regressor</a:t>
            </a:r>
            <a:endParaRPr b="1"/>
          </a:p>
          <a:p>
            <a:pPr indent="0" lvl="0" marL="0" rtl="0" algn="l">
              <a:spcBef>
                <a:spcPts val="0"/>
              </a:spcBef>
              <a:spcAft>
                <a:spcPts val="0"/>
              </a:spcAft>
              <a:buNone/>
            </a:pPr>
            <a:r>
              <a:rPr lang="vi-VN"/>
              <a:t>Là mô hình </a:t>
            </a:r>
            <a:r>
              <a:rPr b="1" lang="vi-VN"/>
              <a:t>tổng hợp (ensemble)</a:t>
            </a:r>
            <a:r>
              <a:rPr lang="vi-VN"/>
              <a:t> gồm nhiều cây quyết định (Decision Trees).</a:t>
            </a:r>
            <a:endParaRPr/>
          </a:p>
          <a:p>
            <a:pPr indent="0" lvl="0" marL="0" rtl="0" algn="l">
              <a:spcBef>
                <a:spcPts val="0"/>
              </a:spcBef>
              <a:spcAft>
                <a:spcPts val="0"/>
              </a:spcAft>
              <a:buNone/>
            </a:pPr>
            <a:r>
              <a:rPr lang="vi-VN"/>
              <a:t>Mỗi cây học trên một phần dữ liệu → kết quả dự đoán là </a:t>
            </a:r>
            <a:r>
              <a:rPr b="1" lang="vi-VN"/>
              <a:t>trung bình của tất cả các cây</a:t>
            </a:r>
            <a:r>
              <a:rPr lang="vi-VN"/>
              <a:t>.</a:t>
            </a:r>
            <a:endParaRPr/>
          </a:p>
          <a:p>
            <a:pPr indent="0" lvl="0" marL="0" rtl="0" algn="l">
              <a:spcBef>
                <a:spcPts val="0"/>
              </a:spcBef>
              <a:spcAft>
                <a:spcPts val="0"/>
              </a:spcAft>
              <a:buNone/>
            </a:pPr>
            <a:r>
              <a:rPr lang="vi-VN"/>
              <a:t>Không yêu cầu dữ liệu tuyến tính → học được quan hệ </a:t>
            </a:r>
            <a:r>
              <a:rPr b="1" lang="vi-VN"/>
              <a:t>phi tuyến</a:t>
            </a:r>
            <a:r>
              <a:rPr lang="vi-VN"/>
              <a:t>, phức tạp.</a:t>
            </a:r>
            <a:endParaRPr/>
          </a:p>
          <a:p>
            <a:pPr indent="0" lvl="0" marL="0" rtl="0" algn="l">
              <a:spcBef>
                <a:spcPts val="0"/>
              </a:spcBef>
              <a:spcAft>
                <a:spcPts val="0"/>
              </a:spcAft>
              <a:buNone/>
            </a:pPr>
            <a:r>
              <a:rPr b="1" lang="vi-VN"/>
              <a:t>Ưu điểm:</a:t>
            </a:r>
            <a:r>
              <a:rPr lang="vi-VN"/>
              <a:t> chính xác cao, chống overfitting tốt, hoạt động tốt với dữ liệu lớn và nhiều đặc trưng.</a:t>
            </a:r>
            <a:endParaRPr/>
          </a:p>
          <a:p>
            <a:pPr indent="0" lvl="0" marL="0" rtl="0" algn="l">
              <a:spcBef>
                <a:spcPts val="0"/>
              </a:spcBef>
              <a:spcAft>
                <a:spcPts val="0"/>
              </a:spcAft>
              <a:buNone/>
            </a:pPr>
            <a:r>
              <a:rPr b="1" lang="vi-VN"/>
              <a:t>Nhược điểm:</a:t>
            </a:r>
            <a:r>
              <a:rPr lang="vi-VN"/>
              <a:t> khó giải thích, huấn luyện chậm hơn Linear Regression.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6" name="Google Shape;9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vi-VN"/>
              <a:t>Khi em cố gắng dùng Linear Regression để phân loại nhị phân ‘Tốt hay Xấu’ (AQI ≤100 hay &gt;100), kết quả cho thấy:</a:t>
            </a:r>
            <a:endParaRPr/>
          </a:p>
          <a:p>
            <a:pPr indent="0" lvl="0" marL="0" rtl="0" algn="l">
              <a:spcBef>
                <a:spcPts val="0"/>
              </a:spcBef>
              <a:spcAft>
                <a:spcPts val="0"/>
              </a:spcAft>
              <a:buNone/>
            </a:pPr>
            <a:r>
              <a:rPr lang="vi-VN"/>
              <a:t>Mô hình đạt accuracy 80%, nhưng </a:t>
            </a:r>
            <a:r>
              <a:rPr b="1" lang="vi-VN"/>
              <a:t>F1-score của lớp Good chỉ 0.71</a:t>
            </a:r>
            <a:r>
              <a:rPr lang="vi-VN"/>
              <a:t>, recall chỉ 0.58 → bỏ lỡ 314 ngày thực sự tốt, báo nhầm thành xấu.</a:t>
            </a:r>
            <a:endParaRPr/>
          </a:p>
          <a:p>
            <a:pPr indent="0" lvl="0" marL="0" rtl="0" algn="l">
              <a:spcBef>
                <a:spcPts val="0"/>
              </a:spcBef>
              <a:spcAft>
                <a:spcPts val="0"/>
              </a:spcAft>
              <a:buNone/>
            </a:pPr>
            <a:r>
              <a:rPr lang="vi-VN"/>
              <a:t>Ngược lại, recall lớp Bad lên tới 96% </a:t>
            </a:r>
            <a:endParaRPr/>
          </a:p>
          <a:p>
            <a:pPr indent="0" lvl="0" marL="0" rtl="0" algn="l">
              <a:spcBef>
                <a:spcPts val="0"/>
              </a:spcBef>
              <a:spcAft>
                <a:spcPts val="0"/>
              </a:spcAft>
              <a:buNone/>
            </a:pPr>
            <a:r>
              <a:rPr lang="vi-VN"/>
              <a:t>→ mô hình cực kỳ nhát gan, cứ thấy hơi ô nhiễm là báo xấu luôn.</a:t>
            </a:r>
            <a:endParaRPr/>
          </a:p>
          <a:p>
            <a:pPr indent="0" lvl="0" marL="0" rtl="0" algn="l">
              <a:spcBef>
                <a:spcPts val="0"/>
              </a:spcBef>
              <a:spcAft>
                <a:spcPts val="0"/>
              </a:spcAft>
              <a:buNone/>
            </a:pPr>
            <a:r>
              <a:rPr lang="vi-VN"/>
              <a:t>Đặc biệt, </a:t>
            </a:r>
            <a:r>
              <a:rPr b="1" lang="vi-VN"/>
              <a:t>AUC chỉ 0.50</a:t>
            </a:r>
            <a:r>
              <a:rPr lang="vi-VN"/>
              <a:t> – gần bằng tung đồng xu </a:t>
            </a:r>
            <a:endParaRPr/>
          </a:p>
          <a:p>
            <a:pPr indent="0" lvl="0" marL="0" rtl="0" algn="l">
              <a:spcBef>
                <a:spcPts val="0"/>
              </a:spcBef>
              <a:spcAft>
                <a:spcPts val="0"/>
              </a:spcAft>
              <a:buNone/>
            </a:pPr>
            <a:r>
              <a:rPr lang="vi-VN"/>
              <a:t>→ chứng minh Linear Regression </a:t>
            </a:r>
            <a:r>
              <a:rPr b="1" lang="vi-VN"/>
              <a:t>không thể học được mối quan hệ phi tuyến phức tạp</a:t>
            </a:r>
            <a:r>
              <a:rPr lang="vi-VN"/>
              <a:t> giữa các chất ô nhiễm và AQI.</a:t>
            </a:r>
            <a:endParaRPr/>
          </a:p>
          <a:p>
            <a:pPr indent="0" lvl="0" marL="0" rtl="0" algn="l">
              <a:spcBef>
                <a:spcPts val="0"/>
              </a:spcBef>
              <a:spcAft>
                <a:spcPts val="0"/>
              </a:spcAft>
              <a:buNone/>
            </a:pPr>
            <a:r>
              <a:rPr lang="vi-VN"/>
              <a:t>Chính vì vậy, em đã chuyển sang dùng </a:t>
            </a:r>
            <a:r>
              <a:rPr b="1" lang="vi-VN"/>
              <a:t>Random Forest</a:t>
            </a:r>
            <a:r>
              <a:rPr lang="vi-VN"/>
              <a:t> – mô hình phi tuyến, không tham số – để đạt được </a:t>
            </a:r>
            <a:r>
              <a:rPr b="1" lang="vi-VN"/>
              <a:t>MAE chỉ 11 điểm khi dự báo liên tục</a:t>
            </a:r>
            <a:r>
              <a:rPr lang="vi-VN"/>
              <a:t>, và </a:t>
            </a:r>
            <a:r>
              <a:rPr b="1" lang="vi-VN"/>
              <a:t>accuracy 94–95% khi phân loại 6 mức</a:t>
            </a:r>
            <a:r>
              <a:rPr lang="vi-VN"/>
              <a:t> như các slide sau.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2" name="Google Shape;30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vi-VN"/>
              <a:t>Đây là kết quả khi em dùng </a:t>
            </a:r>
            <a:r>
              <a:rPr b="1" lang="vi-VN"/>
              <a:t>Random Forest Regressor</a:t>
            </a:r>
            <a:r>
              <a:rPr lang="vi-VN"/>
              <a:t> (dự báo số liên tục) rồi chuyển thành bài phân loại nhị phân ‘Tốt ≤100’ và ‘Xấu &gt;100’ – cùng dữ liệu test với Linear Regression ở slide trước:</a:t>
            </a:r>
            <a:endParaRPr/>
          </a:p>
          <a:p>
            <a:pPr indent="0" lvl="0" marL="0" rtl="0" algn="l">
              <a:spcBef>
                <a:spcPts val="0"/>
              </a:spcBef>
              <a:spcAft>
                <a:spcPts val="0"/>
              </a:spcAft>
              <a:buNone/>
            </a:pPr>
            <a:r>
              <a:rPr lang="vi-VN"/>
              <a:t>Accuracy tổng </a:t>
            </a:r>
            <a:r>
              <a:rPr b="1" lang="vi-VN"/>
              <a:t>89.87%</a:t>
            </a:r>
            <a:r>
              <a:rPr lang="vi-VN"/>
              <a:t> (cao hơn Linear 10% tuyệt đối).</a:t>
            </a:r>
            <a:endParaRPr/>
          </a:p>
          <a:p>
            <a:pPr indent="0" lvl="0" marL="0" rtl="0" algn="l">
              <a:spcBef>
                <a:spcPts val="0"/>
              </a:spcBef>
              <a:spcAft>
                <a:spcPts val="0"/>
              </a:spcAft>
              <a:buNone/>
            </a:pPr>
            <a:r>
              <a:rPr lang="vi-VN"/>
              <a:t>Precision, Recall, F1-score của cả hai lớp đều </a:t>
            </a:r>
            <a:r>
              <a:rPr b="1" lang="vi-VN"/>
              <a:t>trên 88–91%</a:t>
            </a:r>
            <a:r>
              <a:rPr lang="vi-VN"/>
              <a:t>, cực kỳ cân bằng </a:t>
            </a:r>
            <a:endParaRPr/>
          </a:p>
          <a:p>
            <a:pPr indent="0" lvl="0" marL="0" rtl="0" algn="l">
              <a:spcBef>
                <a:spcPts val="0"/>
              </a:spcBef>
              <a:spcAft>
                <a:spcPts val="0"/>
              </a:spcAft>
              <a:buNone/>
            </a:pPr>
            <a:r>
              <a:rPr lang="vi-VN"/>
              <a:t>→ không còn hiện tượng thiên lệch như Linear Regression.</a:t>
            </a:r>
            <a:endParaRPr/>
          </a:p>
          <a:p>
            <a:pPr indent="0" lvl="0" marL="0" rtl="0" algn="l">
              <a:spcBef>
                <a:spcPts val="0"/>
              </a:spcBef>
              <a:spcAft>
                <a:spcPts val="0"/>
              </a:spcAft>
              <a:buNone/>
            </a:pPr>
            <a:r>
              <a:rPr lang="vi-VN"/>
              <a:t>Đặc biệt, nhìn vào Confusion Matrix:</a:t>
            </a:r>
            <a:endParaRPr/>
          </a:p>
          <a:p>
            <a:pPr indent="0" lvl="1" marL="457200" rtl="0" algn="l">
              <a:spcBef>
                <a:spcPts val="0"/>
              </a:spcBef>
              <a:spcAft>
                <a:spcPts val="0"/>
              </a:spcAft>
              <a:buNone/>
            </a:pPr>
            <a:r>
              <a:rPr lang="vi-VN"/>
              <a:t>Chỉ </a:t>
            </a:r>
            <a:r>
              <a:rPr b="1" lang="vi-VN"/>
              <a:t>89 ngày tốt bị báo nhầm thành xấu</a:t>
            </a:r>
            <a:r>
              <a:rPr lang="vi-VN"/>
              <a:t> (so với 314 của Linear → giảm 3.5 lần)</a:t>
            </a:r>
            <a:endParaRPr/>
          </a:p>
          <a:p>
            <a:pPr indent="0" lvl="1" marL="457200" rtl="0" algn="l">
              <a:spcBef>
                <a:spcPts val="0"/>
              </a:spcBef>
              <a:spcAft>
                <a:spcPts val="0"/>
              </a:spcAft>
              <a:buNone/>
            </a:pPr>
            <a:r>
              <a:rPr lang="vi-VN"/>
              <a:t>Chỉ </a:t>
            </a:r>
            <a:r>
              <a:rPr b="1" lang="vi-VN"/>
              <a:t>89 ngày xấu bị bỏ lỡ</a:t>
            </a:r>
            <a:r>
              <a:rPr lang="vi-VN"/>
              <a:t> (so với 43 của Linear nhưng Linear lại báo động giả quá nhiều) → Tổng số lần nhầm chỉ còn </a:t>
            </a:r>
            <a:r>
              <a:rPr b="1" lang="vi-VN"/>
              <a:t>178</a:t>
            </a:r>
            <a:r>
              <a:rPr lang="vi-VN"/>
              <a:t> (giảm hơn 50% so với Linear).</a:t>
            </a:r>
            <a:endParaRPr/>
          </a:p>
          <a:p>
            <a:pPr indent="0" lvl="0" marL="0" rtl="0" algn="l">
              <a:spcBef>
                <a:spcPts val="0"/>
              </a:spcBef>
              <a:spcAft>
                <a:spcPts val="0"/>
              </a:spcAft>
              <a:buNone/>
            </a:pPr>
            <a:r>
              <a:rPr lang="vi-VN"/>
              <a:t>AUC đạt </a:t>
            </a:r>
            <a:r>
              <a:rPr b="1" lang="vi-VN"/>
              <a:t>0.9625</a:t>
            </a:r>
            <a:r>
              <a:rPr lang="vi-VN"/>
              <a:t> </a:t>
            </a:r>
            <a:endParaRPr/>
          </a:p>
          <a:p>
            <a:pPr indent="0" lvl="0" marL="0" rtl="0" algn="l">
              <a:spcBef>
                <a:spcPts val="0"/>
              </a:spcBef>
              <a:spcAft>
                <a:spcPts val="0"/>
              </a:spcAft>
              <a:buNone/>
            </a:pPr>
            <a:r>
              <a:rPr lang="vi-VN"/>
              <a:t>→ gần như hoàn hảo, chứng minh khả năng phân biệt Tốt/Xấu cực kỳ tốt.</a:t>
            </a:r>
            <a:endParaRPr/>
          </a:p>
          <a:p>
            <a:pPr indent="0" lvl="0" marL="0" rtl="0" algn="l">
              <a:spcBef>
                <a:spcPts val="0"/>
              </a:spcBef>
              <a:spcAft>
                <a:spcPts val="0"/>
              </a:spcAft>
              <a:buNone/>
            </a:pPr>
            <a:r>
              <a:rPr lang="vi-VN"/>
              <a:t>Như vậy, chỉ cần thay từ Linear Regression sang Random Forest, dù cùng là bài toán phân loại nhị phân đơn giản, nhưng </a:t>
            </a:r>
            <a:r>
              <a:rPr b="1" lang="vi-VN"/>
              <a:t>độ chính xác tăng 10%</a:t>
            </a:r>
            <a:r>
              <a:rPr lang="vi-VN"/>
              <a:t>, </a:t>
            </a:r>
            <a:r>
              <a:rPr b="1" lang="vi-VN"/>
              <a:t>số lần báo động giả giảm 3.5 lần</a:t>
            </a:r>
            <a:r>
              <a:rPr lang="vi-VN"/>
              <a:t>, và </a:t>
            </a:r>
            <a:r>
              <a:rPr b="1" lang="vi-VN"/>
              <a:t>mô hình trở nên cân bằng, đáng tin cậy hơn rất nhiều</a:t>
            </a:r>
            <a:r>
              <a:rPr lang="vi-VN"/>
              <a:t> khi triển khai thực tế cho người dân.”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3" name="Google Shape;31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vi-VN"/>
              <a:t>Đường xanh đậm</a:t>
            </a:r>
            <a:r>
              <a:rPr lang="vi-VN"/>
              <a:t>: AQI thực tế</a:t>
            </a:r>
            <a:endParaRPr/>
          </a:p>
          <a:p>
            <a:pPr indent="0" lvl="0" marL="0" rtl="0" algn="l">
              <a:spcBef>
                <a:spcPts val="0"/>
              </a:spcBef>
              <a:spcAft>
                <a:spcPts val="0"/>
              </a:spcAft>
              <a:buNone/>
            </a:pPr>
            <a:r>
              <a:rPr b="1" lang="vi-VN"/>
              <a:t>Đường cam</a:t>
            </a:r>
            <a:r>
              <a:rPr lang="vi-VN"/>
              <a:t>: dự đoán của Linear Regression</a:t>
            </a:r>
            <a:endParaRPr/>
          </a:p>
          <a:p>
            <a:pPr indent="0" lvl="0" marL="0" rtl="0" algn="l">
              <a:spcBef>
                <a:spcPts val="0"/>
              </a:spcBef>
              <a:spcAft>
                <a:spcPts val="0"/>
              </a:spcAft>
              <a:buNone/>
            </a:pPr>
            <a:r>
              <a:rPr b="1" lang="vi-VN"/>
              <a:t>Đường xanh lá</a:t>
            </a:r>
            <a:r>
              <a:rPr lang="vi-VN"/>
              <a:t>: dự đoán của Random Forest</a:t>
            </a:r>
            <a:endParaRPr/>
          </a:p>
          <a:p>
            <a:pPr indent="0" lvl="0" marL="0" rtl="0" algn="l">
              <a:spcBef>
                <a:spcPts val="0"/>
              </a:spcBef>
              <a:spcAft>
                <a:spcPts val="0"/>
              </a:spcAft>
              <a:buNone/>
            </a:pPr>
            <a:r>
              <a:rPr lang="vi-VN"/>
              <a:t>Quan sát bằng mắt thường đã thấy ngay:</a:t>
            </a:r>
            <a:endParaRPr/>
          </a:p>
          <a:p>
            <a:pPr indent="0" lvl="0" marL="0" rtl="0" algn="l">
              <a:spcBef>
                <a:spcPts val="0"/>
              </a:spcBef>
              <a:spcAft>
                <a:spcPts val="0"/>
              </a:spcAft>
              <a:buNone/>
            </a:pPr>
            <a:r>
              <a:rPr b="1" lang="vi-VN"/>
              <a:t>Linear Regression (cam)</a:t>
            </a:r>
            <a:r>
              <a:rPr lang="vi-VN"/>
              <a:t>: lệch cực xa ở mọi đỉnh cao, có những chỗ sai hơn </a:t>
            </a:r>
            <a:r>
              <a:rPr b="1" lang="vi-VN"/>
              <a:t>150–200 điểm</a:t>
            </a:r>
            <a:r>
              <a:rPr lang="vi-VN"/>
              <a:t> (ví dụ đỉnh gần 400 mà nó chỉ dự được ~250). Ở những đoạn AQI thấp thì lại dự quá cao → hoàn toàn không bám được xu hướng thực tế.</a:t>
            </a:r>
            <a:endParaRPr/>
          </a:p>
          <a:p>
            <a:pPr indent="0" lvl="0" marL="0" rtl="0" algn="l">
              <a:spcBef>
                <a:spcPts val="0"/>
              </a:spcBef>
              <a:spcAft>
                <a:spcPts val="0"/>
              </a:spcAft>
              <a:buNone/>
            </a:pPr>
            <a:r>
              <a:rPr b="1" lang="vi-VN"/>
              <a:t>Random Forest (xanh lá)</a:t>
            </a:r>
            <a:r>
              <a:rPr lang="vi-VN"/>
              <a:t>: gần như </a:t>
            </a:r>
            <a:r>
              <a:rPr b="1" lang="vi-VN"/>
              <a:t>trùng khít</a:t>
            </a:r>
            <a:r>
              <a:rPr lang="vi-VN"/>
              <a:t> với đường xanh đậm ở mọi thời điểm! Các đỉnh cao được dự báo chính xác đến từng điểm, các đoạn thấp cũng không bị overshoot. Sai số trung bình chỉ khoảng </a:t>
            </a:r>
            <a:r>
              <a:rPr b="1" lang="vi-VN"/>
              <a:t>10–15 điểm</a:t>
            </a:r>
            <a:r>
              <a:rPr lang="vi-VN"/>
              <a:t>, có những đoạn gần như bằng 0.</a:t>
            </a:r>
            <a:endParaRPr/>
          </a:p>
          <a:p>
            <a:pPr indent="0" lvl="0" marL="0" rtl="0" algn="l">
              <a:spcBef>
                <a:spcPts val="0"/>
              </a:spcBef>
              <a:spcAft>
                <a:spcPts val="0"/>
              </a:spcAft>
              <a:buNone/>
            </a:pPr>
            <a:r>
              <a:rPr lang="vi-VN"/>
              <a:t>Biểu đồ này là </a:t>
            </a:r>
            <a:r>
              <a:rPr b="1" lang="vi-VN"/>
              <a:t>bằng chứng trực quan mạnh nhất</a:t>
            </a:r>
            <a:r>
              <a:rPr lang="vi-VN"/>
              <a:t> chứng minh:</a:t>
            </a:r>
            <a:endParaRPr/>
          </a:p>
          <a:p>
            <a:pPr indent="0" lvl="0" marL="0" rtl="0" algn="l">
              <a:spcBef>
                <a:spcPts val="0"/>
              </a:spcBef>
              <a:spcAft>
                <a:spcPts val="0"/>
              </a:spcAft>
              <a:buNone/>
            </a:pPr>
            <a:r>
              <a:rPr lang="vi-VN"/>
              <a:t>Linear Regression </a:t>
            </a:r>
            <a:r>
              <a:rPr b="1" lang="vi-VN"/>
              <a:t>thất bại hoàn toàn</a:t>
            </a:r>
            <a:r>
              <a:rPr lang="vi-VN"/>
              <a:t> khi gặp dữ liệu phi tuyến, có tương tác phức tạp và biến động mạnh như AQI.</a:t>
            </a:r>
            <a:endParaRPr/>
          </a:p>
          <a:p>
            <a:pPr indent="0" lvl="0" marL="0" rtl="0" algn="l">
              <a:spcBef>
                <a:spcPts val="0"/>
              </a:spcBef>
              <a:spcAft>
                <a:spcPts val="0"/>
              </a:spcAft>
              <a:buNone/>
            </a:pPr>
            <a:r>
              <a:rPr lang="vi-VN"/>
              <a:t>Random Forest </a:t>
            </a:r>
            <a:r>
              <a:rPr b="1" lang="vi-VN"/>
              <a:t>bắt được toàn bộ pattern</a:t>
            </a:r>
            <a:r>
              <a:rPr lang="vi-VN"/>
              <a:t> – từ các đỉnh ô nhiễm đột biến mùa đông cho đến những ngày trong lành mùa hè.</a:t>
            </a:r>
            <a:endParaRPr/>
          </a:p>
          <a:p>
            <a:pPr indent="0" lvl="0" marL="0" rtl="0" algn="l">
              <a:spcBef>
                <a:spcPts val="0"/>
              </a:spcBef>
              <a:spcAft>
                <a:spcPts val="0"/>
              </a:spcAft>
              <a:buNone/>
            </a:pPr>
            <a:r>
              <a:rPr b="1" lang="vi-VN"/>
              <a:t>Câu chốt mày nói trước hội đồng (đỉnh cao luôn):</a:t>
            </a:r>
            <a:endParaRPr/>
          </a:p>
          <a:p>
            <a:pPr indent="0" lvl="0" marL="0" rtl="0" algn="l">
              <a:spcBef>
                <a:spcPts val="0"/>
              </a:spcBef>
              <a:spcAft>
                <a:spcPts val="0"/>
              </a:spcAft>
              <a:buNone/>
            </a:pPr>
            <a:r>
              <a:rPr lang="vi-VN"/>
              <a:t>“Chỉ cần nhìn biểu đồ này, thầy cô có thể thấy Random Forest không chỉ vượt trội về chỉ số MAE, RMSE, R²… mà còn </a:t>
            </a:r>
            <a:r>
              <a:rPr b="1" lang="vi-VN"/>
              <a:t>dự báo gần như hoàn hảo trên thực tế</a:t>
            </a:r>
            <a:r>
              <a:rPr lang="vi-VN"/>
              <a:t> – đạt độ chính xác mà Linear Regression không thể nào với tới. Vì vậy em tự tin khẳng định Random Forest là mô hình tối ưu nhất cho bài toán dự báo AQI Hà Nội.”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4" name="Google Shape;32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vi-VN"/>
              <a:t>0–50 (Xanh)</a:t>
            </a:r>
            <a:r>
              <a:rPr lang="vi-VN"/>
              <a:t> → Hiếm khi thấy ở Hà Nội mùa đông </a:t>
            </a:r>
            <a:endParaRPr/>
          </a:p>
          <a:p>
            <a:pPr indent="0" lvl="0" marL="0" rtl="0" algn="l">
              <a:spcBef>
                <a:spcPts val="0"/>
              </a:spcBef>
              <a:spcAft>
                <a:spcPts val="0"/>
              </a:spcAft>
              <a:buNone/>
            </a:pPr>
            <a:r>
              <a:rPr b="1" lang="vi-VN"/>
              <a:t>51–100 (Vàng)</a:t>
            </a:r>
            <a:r>
              <a:rPr lang="vi-VN"/>
              <a:t> → “Bình thường của Hà Nội” </a:t>
            </a:r>
            <a:endParaRPr b="0"/>
          </a:p>
          <a:p>
            <a:pPr indent="0" lvl="0" marL="0" rtl="0" algn="l">
              <a:spcBef>
                <a:spcPts val="0"/>
              </a:spcBef>
              <a:spcAft>
                <a:spcPts val="0"/>
              </a:spcAft>
              <a:buNone/>
            </a:pPr>
            <a:r>
              <a:rPr b="1" lang="vi-VN"/>
              <a:t>101–150 (Cam)</a:t>
            </a:r>
            <a:r>
              <a:rPr lang="vi-VN"/>
              <a:t> → Trẻ em, người già nên hạn chế ra ngoài </a:t>
            </a:r>
            <a:endParaRPr/>
          </a:p>
          <a:p>
            <a:pPr indent="0" lvl="0" marL="0" rtl="0" algn="l">
              <a:spcBef>
                <a:spcPts val="0"/>
              </a:spcBef>
              <a:spcAft>
                <a:spcPts val="0"/>
              </a:spcAft>
              <a:buNone/>
            </a:pPr>
            <a:r>
              <a:rPr b="1" lang="vi-VN"/>
              <a:t>151–200 (Đỏ)</a:t>
            </a:r>
            <a:r>
              <a:rPr lang="vi-VN"/>
              <a:t> → Ai cũng cảm nhận được, nên đeo khẩu trang N95 </a:t>
            </a:r>
            <a:endParaRPr/>
          </a:p>
          <a:p>
            <a:pPr indent="0" lvl="0" marL="0" rtl="0" algn="l">
              <a:spcBef>
                <a:spcPts val="0"/>
              </a:spcBef>
              <a:spcAft>
                <a:spcPts val="0"/>
              </a:spcAft>
              <a:buNone/>
            </a:pPr>
            <a:r>
              <a:rPr b="1" lang="vi-VN"/>
              <a:t>201–300 (Tím)</a:t>
            </a:r>
            <a:r>
              <a:rPr lang="vi-VN"/>
              <a:t> → Cảnh báo sức khỏe nghiêm trọng </a:t>
            </a:r>
            <a:endParaRPr/>
          </a:p>
          <a:p>
            <a:pPr indent="0" lvl="0" marL="0" rtl="0" algn="l">
              <a:spcBef>
                <a:spcPts val="0"/>
              </a:spcBef>
              <a:spcAft>
                <a:spcPts val="0"/>
              </a:spcAft>
              <a:buNone/>
            </a:pPr>
            <a:r>
              <a:rPr b="1" lang="vi-VN"/>
              <a:t>300+ (Nâu)</a:t>
            </a:r>
            <a:r>
              <a:rPr lang="vi-VN"/>
              <a:t> → “Ngày tận thế” của Hà Nội (đã xảy ra nhiều lần cuối 2023)</a:t>
            </a:r>
            <a:endParaRPr/>
          </a:p>
        </p:txBody>
      </p:sp>
      <p:sp>
        <p:nvSpPr>
          <p:cNvPr id="116" name="Google Shape;11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vi-VN"/>
              <a:t>UTC Time</a:t>
            </a:r>
            <a:r>
              <a:rPr lang="vi-VN"/>
              <a:t>: Thời gian đo theo chuẩn quốc tế UTC (Hà Nội = UTC+7).</a:t>
            </a:r>
            <a:endParaRPr/>
          </a:p>
          <a:p>
            <a:pPr indent="0" lvl="0" marL="0" rtl="0" algn="l">
              <a:spcBef>
                <a:spcPts val="0"/>
              </a:spcBef>
              <a:spcAft>
                <a:spcPts val="0"/>
              </a:spcAft>
              <a:buNone/>
            </a:pPr>
            <a:r>
              <a:rPr b="1" lang="vi-VN"/>
              <a:t>City</a:t>
            </a:r>
            <a:r>
              <a:rPr lang="vi-VN"/>
              <a:t>: Tên thành phố, luôn là “Hanoi”, chỉ để tham khảo.</a:t>
            </a:r>
            <a:endParaRPr/>
          </a:p>
          <a:p>
            <a:pPr indent="0" lvl="0" marL="0" rtl="0" algn="l">
              <a:spcBef>
                <a:spcPts val="0"/>
              </a:spcBef>
              <a:spcAft>
                <a:spcPts val="0"/>
              </a:spcAft>
              <a:buNone/>
            </a:pPr>
            <a:r>
              <a:rPr b="1" lang="vi-VN"/>
              <a:t>Country Code</a:t>
            </a:r>
            <a:r>
              <a:rPr lang="vi-VN"/>
              <a:t>: Mã quốc gia “VN”, không dùng trong mô hình.</a:t>
            </a:r>
            <a:endParaRPr/>
          </a:p>
          <a:p>
            <a:pPr indent="0" lvl="0" marL="0" rtl="0" algn="l">
              <a:spcBef>
                <a:spcPts val="0"/>
              </a:spcBef>
              <a:spcAft>
                <a:spcPts val="0"/>
              </a:spcAft>
              <a:buNone/>
            </a:pPr>
            <a:r>
              <a:rPr b="1" lang="vi-VN"/>
              <a:t>Timezone</a:t>
            </a:r>
            <a:r>
              <a:rPr lang="vi-VN"/>
              <a:t>: Múi giờ “Asia/Ho_Chi_Minh”, thông tin cố định.</a:t>
            </a:r>
            <a:endParaRPr/>
          </a:p>
          <a:p>
            <a:pPr indent="0" lvl="0" marL="0" rtl="0" algn="l">
              <a:spcBef>
                <a:spcPts val="0"/>
              </a:spcBef>
              <a:spcAft>
                <a:spcPts val="0"/>
              </a:spcAft>
              <a:buNone/>
            </a:pPr>
            <a:r>
              <a:rPr b="1" lang="vi-VN"/>
              <a:t>AQI</a:t>
            </a:r>
            <a:r>
              <a:rPr lang="vi-VN"/>
              <a:t>: Chỉ số chất lượng không khí, tính theo chuẩn EPA Mỹ; là biến mục tiêu của mô hình.</a:t>
            </a:r>
            <a:endParaRPr/>
          </a:p>
          <a:p>
            <a:pPr indent="0" lvl="0" marL="0" rtl="0" algn="l">
              <a:spcBef>
                <a:spcPts val="0"/>
              </a:spcBef>
              <a:spcAft>
                <a:spcPts val="0"/>
              </a:spcAft>
              <a:buNone/>
            </a:pPr>
            <a:r>
              <a:rPr b="1" lang="vi-VN"/>
              <a:t>CO</a:t>
            </a:r>
            <a:r>
              <a:rPr lang="vi-VN"/>
              <a:t>: Nồng độ khí CO (Carbon Monoxide); thường rất thấp ở Hà Nội.</a:t>
            </a:r>
            <a:endParaRPr/>
          </a:p>
          <a:p>
            <a:pPr indent="0" lvl="0" marL="0" rtl="0" algn="l">
              <a:spcBef>
                <a:spcPts val="0"/>
              </a:spcBef>
              <a:spcAft>
                <a:spcPts val="0"/>
              </a:spcAft>
              <a:buNone/>
            </a:pPr>
            <a:r>
              <a:rPr b="1" lang="vi-VN"/>
              <a:t>NO2</a:t>
            </a:r>
            <a:r>
              <a:rPr lang="vi-VN"/>
              <a:t>: Nồng độ khí NO₂, chủ yếu từ giao thông.</a:t>
            </a:r>
            <a:endParaRPr/>
          </a:p>
          <a:p>
            <a:pPr indent="0" lvl="0" marL="0" rtl="0" algn="l">
              <a:spcBef>
                <a:spcPts val="0"/>
              </a:spcBef>
              <a:spcAft>
                <a:spcPts val="0"/>
              </a:spcAft>
              <a:buNone/>
            </a:pPr>
            <a:r>
              <a:rPr b="1" lang="vi-VN"/>
              <a:t>O3</a:t>
            </a:r>
            <a:r>
              <a:rPr lang="vi-VN"/>
              <a:t>: Nồng độ Ozone, thường tăng vào ban ngày và mùa hè.</a:t>
            </a:r>
            <a:endParaRPr/>
          </a:p>
          <a:p>
            <a:pPr indent="0" lvl="0" marL="0" rtl="0" algn="l">
              <a:spcBef>
                <a:spcPts val="0"/>
              </a:spcBef>
              <a:spcAft>
                <a:spcPts val="0"/>
              </a:spcAft>
              <a:buNone/>
            </a:pPr>
            <a:r>
              <a:rPr b="1" lang="vi-VN"/>
              <a:t>PM10</a:t>
            </a:r>
            <a:r>
              <a:rPr lang="vi-VN"/>
              <a:t>: Nồng độ bụi PM10, có tương quan mạnh với PM2.5.</a:t>
            </a:r>
            <a:endParaRPr/>
          </a:p>
          <a:p>
            <a:pPr indent="0" lvl="0" marL="0" rtl="0" algn="l">
              <a:spcBef>
                <a:spcPts val="0"/>
              </a:spcBef>
              <a:spcAft>
                <a:spcPts val="0"/>
              </a:spcAft>
              <a:buNone/>
            </a:pPr>
            <a:r>
              <a:rPr b="1" lang="vi-VN"/>
              <a:t>PM25</a:t>
            </a:r>
            <a:r>
              <a:rPr lang="vi-VN"/>
              <a:t>: Nồng độ bụi mịn PM2.5; yếu tố quyết định AQI (chiếm 95–98%).</a:t>
            </a:r>
            <a:endParaRPr/>
          </a:p>
          <a:p>
            <a:pPr indent="0" lvl="0" marL="0" rtl="0" algn="l">
              <a:spcBef>
                <a:spcPts val="0"/>
              </a:spcBef>
              <a:spcAft>
                <a:spcPts val="0"/>
              </a:spcAft>
              <a:buNone/>
            </a:pPr>
            <a:r>
              <a:rPr b="1" lang="vi-VN"/>
              <a:t>SO2</a:t>
            </a:r>
            <a:r>
              <a:rPr lang="vi-VN"/>
              <a:t>: Nồng độ khí SO₂; mức rất thấp trong dữ liệu này.</a:t>
            </a:r>
            <a:endParaRPr/>
          </a:p>
          <a:p>
            <a:pPr indent="0" lvl="0" marL="0" rtl="0" algn="l">
              <a:spcBef>
                <a:spcPts val="0"/>
              </a:spcBef>
              <a:spcAft>
                <a:spcPts val="0"/>
              </a:spcAft>
              <a:buNone/>
            </a:pPr>
            <a:r>
              <a:rPr b="1" lang="vi-VN"/>
              <a:t>Clouds</a:t>
            </a:r>
            <a:r>
              <a:rPr lang="vi-VN"/>
              <a:t>: Tỷ lệ che phủ mây (0–100%).</a:t>
            </a:r>
            <a:endParaRPr/>
          </a:p>
          <a:p>
            <a:pPr indent="0" lvl="0" marL="0" rtl="0" algn="l">
              <a:spcBef>
                <a:spcPts val="0"/>
              </a:spcBef>
              <a:spcAft>
                <a:spcPts val="0"/>
              </a:spcAft>
              <a:buNone/>
            </a:pPr>
            <a:r>
              <a:rPr b="1" lang="vi-VN"/>
              <a:t>Precipitation</a:t>
            </a:r>
            <a:r>
              <a:rPr lang="vi-VN"/>
              <a:t>: Lượng mưa theo mm; phần lớn bằng 0.</a:t>
            </a:r>
            <a:endParaRPr/>
          </a:p>
          <a:p>
            <a:pPr indent="0" lvl="0" marL="0" rtl="0" algn="l">
              <a:spcBef>
                <a:spcPts val="0"/>
              </a:spcBef>
              <a:spcAft>
                <a:spcPts val="0"/>
              </a:spcAft>
              <a:buNone/>
            </a:pPr>
            <a:r>
              <a:rPr b="1" lang="vi-VN"/>
              <a:t>Pressure</a:t>
            </a:r>
            <a:r>
              <a:rPr lang="vi-VN"/>
              <a:t>: Áp suất khí quyển, thường khoảng 1000–1020 hPa.</a:t>
            </a:r>
            <a:endParaRPr/>
          </a:p>
          <a:p>
            <a:pPr indent="0" lvl="0" marL="0" rtl="0" algn="l">
              <a:spcBef>
                <a:spcPts val="0"/>
              </a:spcBef>
              <a:spcAft>
                <a:spcPts val="0"/>
              </a:spcAft>
              <a:buNone/>
            </a:pPr>
            <a:r>
              <a:rPr b="1" lang="vi-VN"/>
              <a:t>Relative Humidity</a:t>
            </a:r>
            <a:r>
              <a:rPr lang="vi-VN"/>
              <a:t>: Độ ẩm tương đối, dao động khoảng 60–95%.</a:t>
            </a:r>
            <a:endParaRPr/>
          </a:p>
          <a:p>
            <a:pPr indent="0" lvl="0" marL="0" rtl="0" algn="l">
              <a:spcBef>
                <a:spcPts val="0"/>
              </a:spcBef>
              <a:spcAft>
                <a:spcPts val="0"/>
              </a:spcAft>
              <a:buNone/>
            </a:pPr>
            <a:r>
              <a:rPr b="1" lang="vi-VN"/>
              <a:t>Temperature</a:t>
            </a:r>
            <a:r>
              <a:rPr lang="vi-VN"/>
              <a:t>: Nhiệt độ theo °C, từ 15–35°C.</a:t>
            </a:r>
            <a:endParaRPr/>
          </a:p>
          <a:p>
            <a:pPr indent="0" lvl="0" marL="0" rtl="0" algn="l">
              <a:spcBef>
                <a:spcPts val="0"/>
              </a:spcBef>
              <a:spcAft>
                <a:spcPts val="0"/>
              </a:spcAft>
              <a:buNone/>
            </a:pPr>
            <a:r>
              <a:rPr b="1" lang="vi-VN"/>
              <a:t>UV Index</a:t>
            </a:r>
            <a:r>
              <a:rPr lang="vi-VN"/>
              <a:t>: Chỉ số UV, toàn bộ bằng 0 nên loại bỏ.</a:t>
            </a:r>
            <a:endParaRPr/>
          </a:p>
          <a:p>
            <a:pPr indent="0" lvl="0" marL="0" rtl="0" algn="l">
              <a:spcBef>
                <a:spcPts val="0"/>
              </a:spcBef>
              <a:spcAft>
                <a:spcPts val="0"/>
              </a:spcAft>
              <a:buNone/>
            </a:pPr>
            <a:r>
              <a:rPr b="1" lang="vi-VN"/>
              <a:t>Wind Speed</a:t>
            </a:r>
            <a:r>
              <a:rPr lang="vi-VN"/>
              <a:t>: Tốc độ gió (m/s); gió mạnh giúp giảm ô nhiễm và làm AQI giảm.</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vi-VN"/>
              <a:t>AQI = Chỉ số chất lượng không khí tổng hợp</a:t>
            </a:r>
            <a:endParaRPr/>
          </a:p>
          <a:p>
            <a:pPr indent="0" lvl="0" marL="0" rtl="0" algn="l">
              <a:spcBef>
                <a:spcPts val="0"/>
              </a:spcBef>
              <a:spcAft>
                <a:spcPts val="0"/>
              </a:spcAft>
              <a:buNone/>
            </a:pPr>
            <a:r>
              <a:rPr lang="vi-VN"/>
              <a:t>Không đo trực tiếp, mà được </a:t>
            </a:r>
            <a:r>
              <a:rPr b="1" lang="vi-VN"/>
              <a:t>tính toán</a:t>
            </a:r>
            <a:r>
              <a:rPr lang="vi-VN"/>
              <a:t> từ 6 chất ô nhiễm chính: PM2.5, PM10, CO, NO₂, SO₂, O₃</a:t>
            </a:r>
            <a:endParaRPr/>
          </a:p>
          <a:p>
            <a:pPr indent="0" lvl="0" marL="0" rtl="0" algn="l">
              <a:spcBef>
                <a:spcPts val="0"/>
              </a:spcBef>
              <a:spcAft>
                <a:spcPts val="0"/>
              </a:spcAft>
              <a:buNone/>
            </a:pPr>
            <a:r>
              <a:rPr lang="vi-VN"/>
              <a:t>Giá trị AQI cuối cùng = </a:t>
            </a:r>
            <a:r>
              <a:rPr b="1" lang="vi-VN"/>
              <a:t>giá trị lớn nhất</a:t>
            </a:r>
            <a:r>
              <a:rPr lang="vi-VN"/>
              <a:t> trong 6 chỉ số con của từng chất. → Ở Hà Nội 95–98% các ngày, </a:t>
            </a:r>
            <a:r>
              <a:rPr b="1" lang="vi-VN"/>
              <a:t>chính PM2.5 là chất quyết định AQI</a:t>
            </a:r>
            <a:r>
              <a:rPr lang="vi-VN"/>
              <a:t> → nên AQI ≈ hàm của PM2.5.</a:t>
            </a:r>
            <a:endParaRPr/>
          </a:p>
          <a:p>
            <a:pPr indent="0" lvl="0" marL="0" rtl="0" algn="l">
              <a:spcBef>
                <a:spcPts val="0"/>
              </a:spcBef>
              <a:spcAft>
                <a:spcPts val="0"/>
              </a:spcAft>
              <a:buNone/>
            </a:pPr>
            <a:r>
              <a:rPr b="1" lang="vi-VN"/>
              <a:t>Công thức tính AQI (theo chuẩn Mỹ &amp; Việt Nam hiện hành)</a:t>
            </a:r>
            <a:endParaRPr/>
          </a:p>
          <a:p>
            <a:pPr indent="0" lvl="0" marL="0" rtl="0" algn="l">
              <a:spcBef>
                <a:spcPts val="0"/>
              </a:spcBef>
              <a:spcAft>
                <a:spcPts val="0"/>
              </a:spcAft>
              <a:buNone/>
            </a:pPr>
            <a:r>
              <a:rPr i="0" lang="vi-VN" sz="1200">
                <a:solidFill>
                  <a:schemeClr val="dk1"/>
                </a:solidFill>
                <a:latin typeface="Calibri"/>
                <a:ea typeface="Calibri"/>
                <a:cs typeface="Calibri"/>
                <a:sym typeface="Calibri"/>
              </a:rPr>
              <a:t>𝐼=(𝐼_ℎ𝑖−𝐼_𝑙𝑜)/(𝐶_ℎ𝑖−𝐶_𝑙𝑜 )×(𝐶−𝐶_𝑙𝑜 )+𝐼_𝑙𝑜</a:t>
            </a:r>
            <a:endParaRPr/>
          </a:p>
          <a:p>
            <a:pPr indent="0" lvl="0" marL="0" rtl="0" algn="l">
              <a:spcBef>
                <a:spcPts val="0"/>
              </a:spcBef>
              <a:spcAft>
                <a:spcPts val="0"/>
              </a:spcAft>
              <a:buNone/>
            </a:pPr>
            <a:r>
              <a:rPr lang="vi-VN"/>
              <a:t>Trong đó:</a:t>
            </a:r>
            <a:endParaRPr/>
          </a:p>
          <a:p>
            <a:pPr indent="0" lvl="0" marL="0" rtl="0" algn="l">
              <a:spcBef>
                <a:spcPts val="0"/>
              </a:spcBef>
              <a:spcAft>
                <a:spcPts val="0"/>
              </a:spcAft>
              <a:buNone/>
            </a:pPr>
            <a:r>
              <a:rPr lang="vi-VN"/>
              <a:t>I = AQI</a:t>
            </a:r>
            <a:endParaRPr/>
          </a:p>
          <a:p>
            <a:pPr indent="0" lvl="0" marL="0" rtl="0" algn="l">
              <a:spcBef>
                <a:spcPts val="0"/>
              </a:spcBef>
              <a:spcAft>
                <a:spcPts val="0"/>
              </a:spcAft>
              <a:buNone/>
            </a:pPr>
            <a:r>
              <a:rPr lang="vi-VN"/>
              <a:t>C = nồng độ thực đo (ví dụ PM2.5 = 180 µg/m³)</a:t>
            </a:r>
            <a:endParaRPr/>
          </a:p>
          <a:p>
            <a:pPr indent="0" lvl="0" marL="0" rtl="0" algn="l">
              <a:spcBef>
                <a:spcPts val="0"/>
              </a:spcBef>
              <a:spcAft>
                <a:spcPts val="0"/>
              </a:spcAft>
              <a:buNone/>
            </a:pPr>
            <a:r>
              <a:rPr lang="vi-VN"/>
              <a:t>Các ngưỡng đã được EPA định sẵn, ví dụ với PM2.5 (24h trung bình):</a:t>
            </a:r>
            <a:endParaRPr/>
          </a:p>
          <a:p>
            <a:pPr indent="0" lvl="0" marL="0" rtl="0" algn="l">
              <a:spcBef>
                <a:spcPts val="0"/>
              </a:spcBef>
              <a:spcAft>
                <a:spcPts val="0"/>
              </a:spcAft>
              <a:buNone/>
            </a:pPr>
            <a:r>
              <a:t/>
            </a:r>
            <a:endParaRPr/>
          </a:p>
        </p:txBody>
      </p:sp>
      <p:sp>
        <p:nvSpPr>
          <p:cNvPr id="127" name="Google Shape;12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vi-VN"/>
              <a:t>AQI trung bình ~100–150 cả năm.</a:t>
            </a:r>
            <a:endParaRPr/>
          </a:p>
          <a:p>
            <a:pPr indent="0" lvl="0" marL="0" rtl="0" algn="l">
              <a:spcBef>
                <a:spcPts val="0"/>
              </a:spcBef>
              <a:spcAft>
                <a:spcPts val="0"/>
              </a:spcAft>
              <a:buNone/>
            </a:pPr>
            <a:r>
              <a:rPr lang="vi-VN"/>
              <a:t>Có 3–4 đợt ô nhiễm cực nặng (AQI &gt; 350–450) tập trung vào khoảng </a:t>
            </a:r>
            <a:r>
              <a:rPr b="1" lang="vi-VN"/>
              <a:t>tháng 10 đến tháng 12/2023</a:t>
            </a:r>
            <a:r>
              <a:rPr lang="vi-VN"/>
              <a:t> → đúng mùa đông Hà Nội, hiện tượng nghịch nhiệt + đốt rơm rạ.</a:t>
            </a:r>
            <a:endParaRPr/>
          </a:p>
          <a:p>
            <a:pPr indent="0" lvl="0" marL="0" rtl="0" algn="l">
              <a:spcBef>
                <a:spcPts val="0"/>
              </a:spcBef>
              <a:spcAft>
                <a:spcPts val="0"/>
              </a:spcAft>
              <a:buNone/>
            </a:pPr>
            <a:r>
              <a:rPr lang="vi-VN"/>
              <a:t>Đỉnh cao nhất gần 500 xuất hiện khoảng cuối tháng 11/2023.</a:t>
            </a:r>
            <a:endParaRPr/>
          </a:p>
          <a:p>
            <a:pPr indent="0" lvl="0" marL="0" rtl="0" algn="l">
              <a:spcBef>
                <a:spcPts val="0"/>
              </a:spcBef>
              <a:spcAft>
                <a:spcPts val="0"/>
              </a:spcAft>
              <a:buNone/>
            </a:pPr>
            <a:r>
              <a:rPr lang="vi-VN"/>
              <a:t>Từ tháng 3–9/2023 và tháng 1–3/2024: AQI rất ổn định, hiếm khi vượt 200 → mùa hè và mùa xuân sạch.</a:t>
            </a:r>
            <a:endParaRPr/>
          </a:p>
          <a:p>
            <a:pPr indent="0" lvl="0" marL="0" rtl="0" algn="l">
              <a:spcBef>
                <a:spcPts val="0"/>
              </a:spcBef>
              <a:spcAft>
                <a:spcPts val="0"/>
              </a:spcAft>
              <a:buNone/>
            </a:pPr>
            <a:r>
              <a:rPr b="1" lang="vi-VN"/>
              <a:t>Kết luận rút ra</a:t>
            </a:r>
            <a:r>
              <a:rPr lang="vi-VN"/>
              <a:t>: Ô nhiễm không khí Hà Nội mang tính mùa rõ rệt, nặng nhất vào mùa đông.</a:t>
            </a:r>
            <a:endParaRPr/>
          </a:p>
        </p:txBody>
      </p:sp>
      <p:sp>
        <p:nvSpPr>
          <p:cNvPr id="145" name="Google Shape;14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vi-VN"/>
              <a:t>Màu sắc</a:t>
            </a:r>
            <a:r>
              <a:rPr lang="vi-VN"/>
              <a:t>: </a:t>
            </a:r>
            <a:endParaRPr/>
          </a:p>
          <a:p>
            <a:pPr indent="0" lvl="0" marL="0" rtl="0" algn="l">
              <a:spcBef>
                <a:spcPts val="0"/>
              </a:spcBef>
              <a:spcAft>
                <a:spcPts val="0"/>
              </a:spcAft>
              <a:buNone/>
            </a:pPr>
            <a:r>
              <a:rPr lang="vi-VN"/>
              <a:t>Xanh dương nhạt: PM2.5</a:t>
            </a:r>
            <a:endParaRPr/>
          </a:p>
          <a:p>
            <a:pPr indent="0" lvl="0" marL="0" rtl="0" algn="l">
              <a:spcBef>
                <a:spcPts val="0"/>
              </a:spcBef>
              <a:spcAft>
                <a:spcPts val="0"/>
              </a:spcAft>
              <a:buNone/>
            </a:pPr>
            <a:r>
              <a:rPr lang="vi-VN"/>
              <a:t>Cam: PM10</a:t>
            </a:r>
            <a:endParaRPr/>
          </a:p>
          <a:p>
            <a:pPr indent="0" lvl="0" marL="0" rtl="0" algn="l">
              <a:spcBef>
                <a:spcPts val="0"/>
              </a:spcBef>
              <a:spcAft>
                <a:spcPts val="0"/>
              </a:spcAft>
              <a:buNone/>
            </a:pPr>
            <a:r>
              <a:rPr lang="vi-VN"/>
              <a:t>Đỏ: NO₂</a:t>
            </a:r>
            <a:endParaRPr/>
          </a:p>
          <a:p>
            <a:pPr indent="0" lvl="0" marL="0" rtl="0" algn="l">
              <a:spcBef>
                <a:spcPts val="0"/>
              </a:spcBef>
              <a:spcAft>
                <a:spcPts val="0"/>
              </a:spcAft>
              <a:buNone/>
            </a:pPr>
            <a:r>
              <a:rPr lang="vi-VN"/>
              <a:t>Tím: O₃</a:t>
            </a:r>
            <a:endParaRPr/>
          </a:p>
          <a:p>
            <a:pPr indent="0" lvl="0" marL="0" rtl="0" algn="l">
              <a:spcBef>
                <a:spcPts val="0"/>
              </a:spcBef>
              <a:spcAft>
                <a:spcPts val="0"/>
              </a:spcAft>
              <a:buNone/>
            </a:pPr>
            <a:r>
              <a:rPr lang="vi-VN"/>
              <a:t>Nâu: SO₂</a:t>
            </a:r>
            <a:endParaRPr/>
          </a:p>
          <a:p>
            <a:pPr indent="0" lvl="0" marL="0" rtl="0" algn="l">
              <a:spcBef>
                <a:spcPts val="0"/>
              </a:spcBef>
              <a:spcAft>
                <a:spcPts val="0"/>
              </a:spcAft>
              <a:buNone/>
            </a:pPr>
            <a:r>
              <a:rPr b="1" lang="vi-VN"/>
              <a:t>Quan sát cực rõ</a:t>
            </a:r>
            <a:r>
              <a:rPr lang="vi-VN"/>
              <a:t>: PM2.5 và PM10 gần như trùng nhau hoàn toàn, cùng tăng vọt vào cuối 2023 (đỉnh &gt;400 µg/m³ với PM2.5).</a:t>
            </a:r>
            <a:endParaRPr/>
          </a:p>
          <a:p>
            <a:pPr indent="0" lvl="0" marL="0" rtl="0" algn="l">
              <a:spcBef>
                <a:spcPts val="0"/>
              </a:spcBef>
              <a:spcAft>
                <a:spcPts val="0"/>
              </a:spcAft>
              <a:buNone/>
            </a:pPr>
            <a:r>
              <a:rPr lang="vi-VN"/>
              <a:t>O₃ (tím) có xu hướng ngược hẳn: cao nhất vào mùa hè (tháng 5–8/2023), thấp vào mùa đông → đúng đặc tính quang hóa.</a:t>
            </a:r>
            <a:endParaRPr/>
          </a:p>
          <a:p>
            <a:pPr indent="0" lvl="0" marL="0" rtl="0" algn="l">
              <a:spcBef>
                <a:spcPts val="0"/>
              </a:spcBef>
              <a:spcAft>
                <a:spcPts val="0"/>
              </a:spcAft>
              <a:buNone/>
            </a:pPr>
            <a:r>
              <a:rPr lang="vi-VN"/>
              <a:t>NO₂ và SO₂ cũng tăng vào mùa đông nhưng biên độ nhỏ hơn rất nhiều so với bụi mịn.</a:t>
            </a:r>
            <a:endParaRPr/>
          </a:p>
          <a:p>
            <a:pPr indent="0" lvl="0" marL="0" rtl="0" algn="l">
              <a:spcBef>
                <a:spcPts val="0"/>
              </a:spcBef>
              <a:spcAft>
                <a:spcPts val="0"/>
              </a:spcAft>
              <a:buNone/>
            </a:pPr>
            <a:r>
              <a:rPr b="1" lang="vi-VN"/>
              <a:t>Kết luận</a:t>
            </a:r>
            <a:r>
              <a:rPr lang="vi-VN"/>
              <a:t>: Tại Hà Nội, PM2.5/PM10 là 2 thủ phạm chính gây ra các đợt AQI cao, còn O₃ là thủ phạm mùa hè.</a:t>
            </a:r>
            <a:endParaRPr/>
          </a:p>
        </p:txBody>
      </p:sp>
      <p:sp>
        <p:nvSpPr>
          <p:cNvPr id="156" name="Google Shape;15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vi-VN"/>
              <a:t>Quan sát cực kỳ quan trọng</a:t>
            </a:r>
            <a:r>
              <a:rPr lang="vi-VN"/>
              <a:t>: Từ 0–50 µg/m³: AQI tăng chậm (gần tuyến tính).</a:t>
            </a:r>
            <a:endParaRPr/>
          </a:p>
          <a:p>
            <a:pPr indent="0" lvl="0" marL="0" rtl="0" algn="l">
              <a:spcBef>
                <a:spcPts val="0"/>
              </a:spcBef>
              <a:spcAft>
                <a:spcPts val="0"/>
              </a:spcAft>
              <a:buNone/>
            </a:pPr>
            <a:r>
              <a:rPr lang="vi-VN"/>
              <a:t>Từ 50–150 µg/m³: AQI tăng rất mạnh.</a:t>
            </a:r>
            <a:endParaRPr/>
          </a:p>
          <a:p>
            <a:pPr indent="0" lvl="0" marL="0" rtl="0" algn="l">
              <a:spcBef>
                <a:spcPts val="0"/>
              </a:spcBef>
              <a:spcAft>
                <a:spcPts val="0"/>
              </a:spcAft>
              <a:buNone/>
            </a:pPr>
            <a:r>
              <a:rPr lang="vi-VN"/>
              <a:t>Từ 150 µg/m³ trở lên: đường cong dốc đứng gần như thẳng đứng → AQI vọt lên 400–600 chỉ trong khoảng tăng rất nhỏ của PM2.5.</a:t>
            </a:r>
            <a:endParaRPr/>
          </a:p>
          <a:p>
            <a:pPr indent="0" lvl="0" marL="0" rtl="0" algn="l">
              <a:spcBef>
                <a:spcPts val="0"/>
              </a:spcBef>
              <a:spcAft>
                <a:spcPts val="0"/>
              </a:spcAft>
              <a:buNone/>
            </a:pPr>
            <a:r>
              <a:rPr b="1" lang="vi-VN"/>
              <a:t>Ý nghĩa thực tế</a:t>
            </a:r>
            <a:r>
              <a:rPr lang="vi-VN"/>
              <a:t>: Công thức tính AQI của Việt Nam/Mỹ áp dụng hàm phi tuyến bậc cao cho PM2.5 → đây chính là lý do Linear Regression sẽ rất kém, còn Random Forest sẽ rất tốt.</a:t>
            </a:r>
            <a:endParaRPr/>
          </a:p>
        </p:txBody>
      </p:sp>
      <p:sp>
        <p:nvSpPr>
          <p:cNvPr id="167" name="Google Shape;16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2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3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3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3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3"/>
          <p:cNvSpPr/>
          <p:nvPr>
            <p:ph idx="2" type="pic"/>
          </p:nvPr>
        </p:nvSpPr>
        <p:spPr>
          <a:xfrm>
            <a:off x="1792288" y="612775"/>
            <a:ext cx="5486400" cy="4114800"/>
          </a:xfrm>
          <a:prstGeom prst="rect">
            <a:avLst/>
          </a:prstGeom>
          <a:noFill/>
          <a:ln>
            <a:noFill/>
          </a:ln>
        </p:spPr>
      </p:sp>
      <p:sp>
        <p:nvSpPr>
          <p:cNvPr id="68" name="Google Shape;68;p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1.png"/><Relationship Id="rId5"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9.png"/><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4.png"/><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hyperlink" Target="https://github.com/namanhnt/Hanoi-Air-Quality-Analysis/commits?author=namanhnt" TargetMode="External"/><Relationship Id="rId6" Type="http://schemas.openxmlformats.org/officeDocument/2006/relationships/hyperlink" Target="https://github.com/namanhnt/Hanoi-Air-Quality-Analysis/commits?author=namanhn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7" name="Shape 87"/>
        <p:cNvGrpSpPr/>
        <p:nvPr/>
      </p:nvGrpSpPr>
      <p:grpSpPr>
        <a:xfrm>
          <a:off x="0" y="0"/>
          <a:ext cx="0" cy="0"/>
          <a:chOff x="0" y="0"/>
          <a:chExt cx="0" cy="0"/>
        </a:xfrm>
      </p:grpSpPr>
      <p:sp>
        <p:nvSpPr>
          <p:cNvPr id="88" name="Google Shape;88;p1"/>
          <p:cNvSpPr/>
          <p:nvPr/>
        </p:nvSpPr>
        <p:spPr>
          <a:xfrm rot="1366517">
            <a:off x="8172982" y="-1473762"/>
            <a:ext cx="12307770" cy="7200900"/>
          </a:xfrm>
          <a:custGeom>
            <a:rect b="b" l="l" r="r" t="t"/>
            <a:pathLst>
              <a:path extrusionOk="0" h="7200900" w="12307770">
                <a:moveTo>
                  <a:pt x="0" y="0"/>
                </a:moveTo>
                <a:lnTo>
                  <a:pt x="12307770" y="0"/>
                </a:lnTo>
                <a:lnTo>
                  <a:pt x="12307770" y="7200900"/>
                </a:lnTo>
                <a:lnTo>
                  <a:pt x="0" y="7200900"/>
                </a:lnTo>
                <a:lnTo>
                  <a:pt x="0" y="0"/>
                </a:lnTo>
                <a:close/>
              </a:path>
            </a:pathLst>
          </a:custGeom>
          <a:blipFill rotWithShape="1">
            <a:blip r:embed="rId3">
              <a:alphaModFix/>
            </a:blip>
            <a:stretch>
              <a:fillRect b="0" l="0" r="0" t="0"/>
            </a:stretch>
          </a:blipFill>
          <a:ln>
            <a:noFill/>
          </a:ln>
        </p:spPr>
      </p:sp>
      <p:sp>
        <p:nvSpPr>
          <p:cNvPr id="89" name="Google Shape;89;p1"/>
          <p:cNvSpPr/>
          <p:nvPr/>
        </p:nvSpPr>
        <p:spPr>
          <a:xfrm rot="1493551">
            <a:off x="-3091661" y="3509943"/>
            <a:ext cx="15325477" cy="8242765"/>
          </a:xfrm>
          <a:custGeom>
            <a:rect b="b" l="l" r="r" t="t"/>
            <a:pathLst>
              <a:path extrusionOk="0" h="8242765" w="15325477">
                <a:moveTo>
                  <a:pt x="0" y="0"/>
                </a:moveTo>
                <a:lnTo>
                  <a:pt x="15325477" y="0"/>
                </a:lnTo>
                <a:lnTo>
                  <a:pt x="15325477" y="8242765"/>
                </a:lnTo>
                <a:lnTo>
                  <a:pt x="0" y="8242765"/>
                </a:lnTo>
                <a:lnTo>
                  <a:pt x="0" y="0"/>
                </a:lnTo>
                <a:close/>
              </a:path>
            </a:pathLst>
          </a:custGeom>
          <a:blipFill rotWithShape="1">
            <a:blip r:embed="rId4">
              <a:alphaModFix/>
            </a:blip>
            <a:stretch>
              <a:fillRect b="0" l="0" r="0" t="0"/>
            </a:stretch>
          </a:blipFill>
          <a:ln>
            <a:noFill/>
          </a:ln>
        </p:spPr>
      </p:sp>
      <p:sp>
        <p:nvSpPr>
          <p:cNvPr id="90" name="Google Shape;90;p1"/>
          <p:cNvSpPr/>
          <p:nvPr/>
        </p:nvSpPr>
        <p:spPr>
          <a:xfrm>
            <a:off x="4350042" y="349542"/>
            <a:ext cx="9587917" cy="9587917"/>
          </a:xfrm>
          <a:custGeom>
            <a:rect b="b" l="l" r="r" t="t"/>
            <a:pathLst>
              <a:path extrusionOk="0" h="9587917" w="9587917">
                <a:moveTo>
                  <a:pt x="0" y="0"/>
                </a:moveTo>
                <a:lnTo>
                  <a:pt x="9587916" y="0"/>
                </a:lnTo>
                <a:lnTo>
                  <a:pt x="9587916" y="9587916"/>
                </a:lnTo>
                <a:lnTo>
                  <a:pt x="0" y="9587916"/>
                </a:lnTo>
                <a:lnTo>
                  <a:pt x="0" y="0"/>
                </a:lnTo>
                <a:close/>
              </a:path>
            </a:pathLst>
          </a:custGeom>
          <a:blipFill rotWithShape="1">
            <a:blip r:embed="rId5">
              <a:alphaModFix amt="30000"/>
            </a:blip>
            <a:stretch>
              <a:fillRect b="0" l="0" r="0" t="0"/>
            </a:stretch>
          </a:blipFill>
          <a:ln>
            <a:noFill/>
          </a:ln>
        </p:spPr>
      </p:sp>
      <p:sp>
        <p:nvSpPr>
          <p:cNvPr id="91" name="Google Shape;91;p1"/>
          <p:cNvSpPr txBox="1"/>
          <p:nvPr/>
        </p:nvSpPr>
        <p:spPr>
          <a:xfrm>
            <a:off x="1984372" y="3676731"/>
            <a:ext cx="14319257" cy="2841153"/>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vi-VN" sz="14892" u="none" cap="none" strike="noStrike">
                <a:solidFill>
                  <a:srgbClr val="FFFFFF"/>
                </a:solidFill>
                <a:latin typeface="Impact"/>
                <a:ea typeface="Impact"/>
                <a:cs typeface="Impact"/>
                <a:sym typeface="Impact"/>
              </a:rPr>
              <a:t>MACHINE LEARNING</a:t>
            </a:r>
            <a:endParaRPr/>
          </a:p>
        </p:txBody>
      </p:sp>
      <p:sp>
        <p:nvSpPr>
          <p:cNvPr id="92" name="Google Shape;92;p1"/>
          <p:cNvSpPr txBox="1"/>
          <p:nvPr/>
        </p:nvSpPr>
        <p:spPr>
          <a:xfrm>
            <a:off x="1984372" y="6179493"/>
            <a:ext cx="14319257" cy="994631"/>
          </a:xfrm>
          <a:prstGeom prst="rect">
            <a:avLst/>
          </a:prstGeom>
          <a:noFill/>
          <a:ln>
            <a:noFill/>
          </a:ln>
        </p:spPr>
        <p:txBody>
          <a:bodyPr anchorCtr="0" anchor="t" bIns="0" lIns="0" spcFirstLastPara="1" rIns="0" wrap="square" tIns="0">
            <a:spAutoFit/>
          </a:bodyPr>
          <a:lstStyle/>
          <a:p>
            <a:pPr indent="0" lvl="0" marL="0" marR="0" rtl="0" algn="ctr">
              <a:lnSpc>
                <a:spcPct val="142714"/>
              </a:lnSpc>
              <a:spcBef>
                <a:spcPts val="0"/>
              </a:spcBef>
              <a:spcAft>
                <a:spcPts val="0"/>
              </a:spcAft>
              <a:buNone/>
            </a:pPr>
            <a:r>
              <a:rPr b="0" i="0" lang="vi-VN" sz="2700" u="none" cap="none" strike="noStrike">
                <a:solidFill>
                  <a:srgbClr val="FFFFFF"/>
                </a:solidFill>
                <a:latin typeface="Poppins"/>
                <a:ea typeface="Poppins"/>
                <a:cs typeface="Poppins"/>
                <a:sym typeface="Poppins"/>
              </a:rPr>
              <a:t>DỰ ĐOÁN MỨC ĐỘ Ô NHIỄM KHÔNG KHÍ (</a:t>
            </a:r>
            <a:r>
              <a:rPr b="0" i="0" lang="vi-VN" sz="2800" u="none" cap="none" strike="noStrike">
                <a:solidFill>
                  <a:srgbClr val="FFFFFF"/>
                </a:solidFill>
                <a:latin typeface="Montserrat"/>
                <a:ea typeface="Montserrat"/>
                <a:cs typeface="Montserrat"/>
                <a:sym typeface="Montserrat"/>
              </a:rPr>
              <a:t>LINEAR REGRESSION</a:t>
            </a:r>
            <a:endParaRPr/>
          </a:p>
          <a:p>
            <a:pPr indent="0" lvl="0" marL="0" marR="0" rtl="0" algn="ctr">
              <a:lnSpc>
                <a:spcPct val="148000"/>
              </a:lnSpc>
              <a:spcBef>
                <a:spcPts val="0"/>
              </a:spcBef>
              <a:spcAft>
                <a:spcPts val="0"/>
              </a:spcAft>
              <a:buNone/>
            </a:pPr>
            <a:r>
              <a:rPr b="0" i="0" lang="vi-VN" sz="2700" u="none" cap="none" strike="noStrike">
                <a:solidFill>
                  <a:srgbClr val="FFFFFF"/>
                </a:solidFill>
                <a:latin typeface="Poppins"/>
                <a:ea typeface="Poppins"/>
                <a:cs typeface="Poppins"/>
                <a:sym typeface="Poppins"/>
              </a:rPr>
              <a:t>, RANDOM FOREST REGRESSER)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9" name="Shape 179"/>
        <p:cNvGrpSpPr/>
        <p:nvPr/>
      </p:nvGrpSpPr>
      <p:grpSpPr>
        <a:xfrm>
          <a:off x="0" y="0"/>
          <a:ext cx="0" cy="0"/>
          <a:chOff x="0" y="0"/>
          <a:chExt cx="0" cy="0"/>
        </a:xfrm>
      </p:grpSpPr>
      <p:sp>
        <p:nvSpPr>
          <p:cNvPr id="180" name="Google Shape;180;p10"/>
          <p:cNvSpPr/>
          <p:nvPr/>
        </p:nvSpPr>
        <p:spPr>
          <a:xfrm>
            <a:off x="207796" y="-3767991"/>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181" name="Google Shape;181;p10"/>
          <p:cNvSpPr/>
          <p:nvPr/>
        </p:nvSpPr>
        <p:spPr>
          <a:xfrm>
            <a:off x="-886508" y="-938824"/>
            <a:ext cx="4099837" cy="4114800"/>
          </a:xfrm>
          <a:custGeom>
            <a:rect b="b" l="l" r="r" t="t"/>
            <a:pathLst>
              <a:path extrusionOk="0" h="4114800" w="4099837">
                <a:moveTo>
                  <a:pt x="0" y="0"/>
                </a:moveTo>
                <a:lnTo>
                  <a:pt x="4099837" y="0"/>
                </a:lnTo>
                <a:lnTo>
                  <a:pt x="4099837" y="4114800"/>
                </a:lnTo>
                <a:lnTo>
                  <a:pt x="0" y="4114800"/>
                </a:lnTo>
                <a:lnTo>
                  <a:pt x="0" y="0"/>
                </a:lnTo>
                <a:close/>
              </a:path>
            </a:pathLst>
          </a:custGeom>
          <a:blipFill rotWithShape="1">
            <a:blip r:embed="rId4">
              <a:alphaModFix/>
            </a:blip>
            <a:stretch>
              <a:fillRect b="0" l="0" r="0" t="0"/>
            </a:stretch>
          </a:blipFill>
          <a:ln>
            <a:noFill/>
          </a:ln>
        </p:spPr>
      </p:sp>
      <p:sp>
        <p:nvSpPr>
          <p:cNvPr id="182" name="Google Shape;182;p10"/>
          <p:cNvSpPr/>
          <p:nvPr/>
        </p:nvSpPr>
        <p:spPr>
          <a:xfrm>
            <a:off x="4936200" y="9083515"/>
            <a:ext cx="2378335" cy="2387015"/>
          </a:xfrm>
          <a:custGeom>
            <a:rect b="b" l="l" r="r" t="t"/>
            <a:pathLst>
              <a:path extrusionOk="0" h="2387015" w="2378335">
                <a:moveTo>
                  <a:pt x="0" y="0"/>
                </a:moveTo>
                <a:lnTo>
                  <a:pt x="2378334" y="0"/>
                </a:lnTo>
                <a:lnTo>
                  <a:pt x="2378334" y="2387015"/>
                </a:lnTo>
                <a:lnTo>
                  <a:pt x="0" y="2387015"/>
                </a:lnTo>
                <a:lnTo>
                  <a:pt x="0" y="0"/>
                </a:lnTo>
                <a:close/>
              </a:path>
            </a:pathLst>
          </a:custGeom>
          <a:blipFill rotWithShape="1">
            <a:blip r:embed="rId4">
              <a:alphaModFix/>
            </a:blip>
            <a:stretch>
              <a:fillRect b="0" l="0" r="0" t="0"/>
            </a:stretch>
          </a:blipFill>
          <a:ln>
            <a:noFill/>
          </a:ln>
        </p:spPr>
      </p:sp>
      <p:sp>
        <p:nvSpPr>
          <p:cNvPr id="183" name="Google Shape;183;p10"/>
          <p:cNvSpPr/>
          <p:nvPr/>
        </p:nvSpPr>
        <p:spPr>
          <a:xfrm>
            <a:off x="14373883" y="5552449"/>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184" name="Google Shape;184;p10"/>
          <p:cNvSpPr/>
          <p:nvPr/>
        </p:nvSpPr>
        <p:spPr>
          <a:xfrm>
            <a:off x="14521853" y="2089310"/>
            <a:ext cx="2948680" cy="2959442"/>
          </a:xfrm>
          <a:custGeom>
            <a:rect b="b" l="l" r="r" t="t"/>
            <a:pathLst>
              <a:path extrusionOk="0" h="2959442" w="2948680">
                <a:moveTo>
                  <a:pt x="0" y="0"/>
                </a:moveTo>
                <a:lnTo>
                  <a:pt x="2948680" y="0"/>
                </a:lnTo>
                <a:lnTo>
                  <a:pt x="2948680" y="2959442"/>
                </a:lnTo>
                <a:lnTo>
                  <a:pt x="0" y="2959442"/>
                </a:lnTo>
                <a:lnTo>
                  <a:pt x="0" y="0"/>
                </a:lnTo>
                <a:close/>
              </a:path>
            </a:pathLst>
          </a:custGeom>
          <a:blipFill rotWithShape="1">
            <a:blip r:embed="rId4">
              <a:alphaModFix/>
            </a:blip>
            <a:stretch>
              <a:fillRect b="0" l="0" r="0" t="0"/>
            </a:stretch>
          </a:blipFill>
          <a:ln>
            <a:noFill/>
          </a:ln>
        </p:spPr>
      </p:sp>
      <p:sp>
        <p:nvSpPr>
          <p:cNvPr id="185" name="Google Shape;185;p10"/>
          <p:cNvSpPr/>
          <p:nvPr/>
        </p:nvSpPr>
        <p:spPr>
          <a:xfrm>
            <a:off x="4230695" y="663628"/>
            <a:ext cx="9826609" cy="8770249"/>
          </a:xfrm>
          <a:custGeom>
            <a:rect b="b" l="l" r="r" t="t"/>
            <a:pathLst>
              <a:path extrusionOk="0" h="8770249" w="9826609">
                <a:moveTo>
                  <a:pt x="0" y="0"/>
                </a:moveTo>
                <a:lnTo>
                  <a:pt x="9826610" y="0"/>
                </a:lnTo>
                <a:lnTo>
                  <a:pt x="9826610" y="8770249"/>
                </a:lnTo>
                <a:lnTo>
                  <a:pt x="0" y="8770249"/>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0" name="Shape 190"/>
        <p:cNvGrpSpPr/>
        <p:nvPr/>
      </p:nvGrpSpPr>
      <p:grpSpPr>
        <a:xfrm>
          <a:off x="0" y="0"/>
          <a:ext cx="0" cy="0"/>
          <a:chOff x="0" y="0"/>
          <a:chExt cx="0" cy="0"/>
        </a:xfrm>
      </p:grpSpPr>
      <p:sp>
        <p:nvSpPr>
          <p:cNvPr id="191" name="Google Shape;191;p11"/>
          <p:cNvSpPr/>
          <p:nvPr/>
        </p:nvSpPr>
        <p:spPr>
          <a:xfrm>
            <a:off x="207796" y="-3767991"/>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192" name="Google Shape;192;p11"/>
          <p:cNvSpPr/>
          <p:nvPr/>
        </p:nvSpPr>
        <p:spPr>
          <a:xfrm>
            <a:off x="-886508" y="-938824"/>
            <a:ext cx="4099837" cy="4114800"/>
          </a:xfrm>
          <a:custGeom>
            <a:rect b="b" l="l" r="r" t="t"/>
            <a:pathLst>
              <a:path extrusionOk="0" h="4114800" w="4099837">
                <a:moveTo>
                  <a:pt x="0" y="0"/>
                </a:moveTo>
                <a:lnTo>
                  <a:pt x="4099837" y="0"/>
                </a:lnTo>
                <a:lnTo>
                  <a:pt x="4099837" y="4114800"/>
                </a:lnTo>
                <a:lnTo>
                  <a:pt x="0" y="4114800"/>
                </a:lnTo>
                <a:lnTo>
                  <a:pt x="0" y="0"/>
                </a:lnTo>
                <a:close/>
              </a:path>
            </a:pathLst>
          </a:custGeom>
          <a:blipFill rotWithShape="1">
            <a:blip r:embed="rId4">
              <a:alphaModFix/>
            </a:blip>
            <a:stretch>
              <a:fillRect b="0" l="0" r="0" t="0"/>
            </a:stretch>
          </a:blipFill>
          <a:ln>
            <a:noFill/>
          </a:ln>
        </p:spPr>
      </p:sp>
      <p:sp>
        <p:nvSpPr>
          <p:cNvPr id="193" name="Google Shape;193;p11"/>
          <p:cNvSpPr/>
          <p:nvPr/>
        </p:nvSpPr>
        <p:spPr>
          <a:xfrm>
            <a:off x="4936200" y="9083515"/>
            <a:ext cx="2378335" cy="2387015"/>
          </a:xfrm>
          <a:custGeom>
            <a:rect b="b" l="l" r="r" t="t"/>
            <a:pathLst>
              <a:path extrusionOk="0" h="2387015" w="2378335">
                <a:moveTo>
                  <a:pt x="0" y="0"/>
                </a:moveTo>
                <a:lnTo>
                  <a:pt x="2378334" y="0"/>
                </a:lnTo>
                <a:lnTo>
                  <a:pt x="2378334" y="2387015"/>
                </a:lnTo>
                <a:lnTo>
                  <a:pt x="0" y="2387015"/>
                </a:lnTo>
                <a:lnTo>
                  <a:pt x="0" y="0"/>
                </a:lnTo>
                <a:close/>
              </a:path>
            </a:pathLst>
          </a:custGeom>
          <a:blipFill rotWithShape="1">
            <a:blip r:embed="rId4">
              <a:alphaModFix/>
            </a:blip>
            <a:stretch>
              <a:fillRect b="0" l="0" r="0" t="0"/>
            </a:stretch>
          </a:blipFill>
          <a:ln>
            <a:noFill/>
          </a:ln>
        </p:spPr>
      </p:sp>
      <p:sp>
        <p:nvSpPr>
          <p:cNvPr id="194" name="Google Shape;194;p11"/>
          <p:cNvSpPr/>
          <p:nvPr/>
        </p:nvSpPr>
        <p:spPr>
          <a:xfrm>
            <a:off x="14373883" y="5552449"/>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195" name="Google Shape;195;p11"/>
          <p:cNvSpPr/>
          <p:nvPr/>
        </p:nvSpPr>
        <p:spPr>
          <a:xfrm>
            <a:off x="14521853" y="2089310"/>
            <a:ext cx="2948680" cy="2959442"/>
          </a:xfrm>
          <a:custGeom>
            <a:rect b="b" l="l" r="r" t="t"/>
            <a:pathLst>
              <a:path extrusionOk="0" h="2959442" w="2948680">
                <a:moveTo>
                  <a:pt x="0" y="0"/>
                </a:moveTo>
                <a:lnTo>
                  <a:pt x="2948680" y="0"/>
                </a:lnTo>
                <a:lnTo>
                  <a:pt x="2948680" y="2959442"/>
                </a:lnTo>
                <a:lnTo>
                  <a:pt x="0" y="2959442"/>
                </a:lnTo>
                <a:lnTo>
                  <a:pt x="0" y="0"/>
                </a:lnTo>
                <a:close/>
              </a:path>
            </a:pathLst>
          </a:custGeom>
          <a:blipFill rotWithShape="1">
            <a:blip r:embed="rId4">
              <a:alphaModFix/>
            </a:blip>
            <a:stretch>
              <a:fillRect b="0" l="0" r="0" t="0"/>
            </a:stretch>
          </a:blipFill>
          <a:ln>
            <a:noFill/>
          </a:ln>
        </p:spPr>
      </p:sp>
      <p:sp>
        <p:nvSpPr>
          <p:cNvPr id="196" name="Google Shape;196;p11"/>
          <p:cNvSpPr/>
          <p:nvPr/>
        </p:nvSpPr>
        <p:spPr>
          <a:xfrm>
            <a:off x="3462038" y="797394"/>
            <a:ext cx="11363924" cy="8692212"/>
          </a:xfrm>
          <a:custGeom>
            <a:rect b="b" l="l" r="r" t="t"/>
            <a:pathLst>
              <a:path extrusionOk="0" h="8692212" w="11363924">
                <a:moveTo>
                  <a:pt x="0" y="0"/>
                </a:moveTo>
                <a:lnTo>
                  <a:pt x="11363924" y="0"/>
                </a:lnTo>
                <a:lnTo>
                  <a:pt x="11363924" y="8692212"/>
                </a:lnTo>
                <a:lnTo>
                  <a:pt x="0" y="8692212"/>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1" name="Shape 201"/>
        <p:cNvGrpSpPr/>
        <p:nvPr/>
      </p:nvGrpSpPr>
      <p:grpSpPr>
        <a:xfrm>
          <a:off x="0" y="0"/>
          <a:ext cx="0" cy="0"/>
          <a:chOff x="0" y="0"/>
          <a:chExt cx="0" cy="0"/>
        </a:xfrm>
      </p:grpSpPr>
      <p:sp>
        <p:nvSpPr>
          <p:cNvPr id="202" name="Google Shape;202;p12"/>
          <p:cNvSpPr/>
          <p:nvPr/>
        </p:nvSpPr>
        <p:spPr>
          <a:xfrm>
            <a:off x="207796" y="-3767991"/>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203" name="Google Shape;203;p12"/>
          <p:cNvSpPr/>
          <p:nvPr/>
        </p:nvSpPr>
        <p:spPr>
          <a:xfrm>
            <a:off x="-886508" y="-938824"/>
            <a:ext cx="4099837" cy="4114800"/>
          </a:xfrm>
          <a:custGeom>
            <a:rect b="b" l="l" r="r" t="t"/>
            <a:pathLst>
              <a:path extrusionOk="0" h="4114800" w="4099837">
                <a:moveTo>
                  <a:pt x="0" y="0"/>
                </a:moveTo>
                <a:lnTo>
                  <a:pt x="4099837" y="0"/>
                </a:lnTo>
                <a:lnTo>
                  <a:pt x="4099837" y="4114800"/>
                </a:lnTo>
                <a:lnTo>
                  <a:pt x="0" y="4114800"/>
                </a:lnTo>
                <a:lnTo>
                  <a:pt x="0" y="0"/>
                </a:lnTo>
                <a:close/>
              </a:path>
            </a:pathLst>
          </a:custGeom>
          <a:blipFill rotWithShape="1">
            <a:blip r:embed="rId4">
              <a:alphaModFix/>
            </a:blip>
            <a:stretch>
              <a:fillRect b="0" l="0" r="0" t="0"/>
            </a:stretch>
          </a:blipFill>
          <a:ln>
            <a:noFill/>
          </a:ln>
        </p:spPr>
      </p:sp>
      <p:sp>
        <p:nvSpPr>
          <p:cNvPr id="204" name="Google Shape;204;p12"/>
          <p:cNvSpPr/>
          <p:nvPr/>
        </p:nvSpPr>
        <p:spPr>
          <a:xfrm>
            <a:off x="4936200" y="9083515"/>
            <a:ext cx="2378335" cy="2387015"/>
          </a:xfrm>
          <a:custGeom>
            <a:rect b="b" l="l" r="r" t="t"/>
            <a:pathLst>
              <a:path extrusionOk="0" h="2387015" w="2378335">
                <a:moveTo>
                  <a:pt x="0" y="0"/>
                </a:moveTo>
                <a:lnTo>
                  <a:pt x="2378334" y="0"/>
                </a:lnTo>
                <a:lnTo>
                  <a:pt x="2378334" y="2387015"/>
                </a:lnTo>
                <a:lnTo>
                  <a:pt x="0" y="2387015"/>
                </a:lnTo>
                <a:lnTo>
                  <a:pt x="0" y="0"/>
                </a:lnTo>
                <a:close/>
              </a:path>
            </a:pathLst>
          </a:custGeom>
          <a:blipFill rotWithShape="1">
            <a:blip r:embed="rId4">
              <a:alphaModFix/>
            </a:blip>
            <a:stretch>
              <a:fillRect b="0" l="0" r="0" t="0"/>
            </a:stretch>
          </a:blipFill>
          <a:ln>
            <a:noFill/>
          </a:ln>
        </p:spPr>
      </p:sp>
      <p:sp>
        <p:nvSpPr>
          <p:cNvPr id="205" name="Google Shape;205;p12"/>
          <p:cNvSpPr/>
          <p:nvPr/>
        </p:nvSpPr>
        <p:spPr>
          <a:xfrm>
            <a:off x="14373883" y="5552449"/>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206" name="Google Shape;206;p12"/>
          <p:cNvSpPr/>
          <p:nvPr/>
        </p:nvSpPr>
        <p:spPr>
          <a:xfrm>
            <a:off x="14521853" y="2089310"/>
            <a:ext cx="2948680" cy="2959442"/>
          </a:xfrm>
          <a:custGeom>
            <a:rect b="b" l="l" r="r" t="t"/>
            <a:pathLst>
              <a:path extrusionOk="0" h="2959442" w="2948680">
                <a:moveTo>
                  <a:pt x="0" y="0"/>
                </a:moveTo>
                <a:lnTo>
                  <a:pt x="2948680" y="0"/>
                </a:lnTo>
                <a:lnTo>
                  <a:pt x="2948680" y="2959442"/>
                </a:lnTo>
                <a:lnTo>
                  <a:pt x="0" y="2959442"/>
                </a:lnTo>
                <a:lnTo>
                  <a:pt x="0" y="0"/>
                </a:lnTo>
                <a:close/>
              </a:path>
            </a:pathLst>
          </a:custGeom>
          <a:blipFill rotWithShape="1">
            <a:blip r:embed="rId4">
              <a:alphaModFix/>
            </a:blip>
            <a:stretch>
              <a:fillRect b="0" l="0" r="0" t="0"/>
            </a:stretch>
          </a:blipFill>
          <a:ln>
            <a:noFill/>
          </a:ln>
        </p:spPr>
      </p:sp>
      <p:sp>
        <p:nvSpPr>
          <p:cNvPr id="207" name="Google Shape;207;p12"/>
          <p:cNvSpPr/>
          <p:nvPr/>
        </p:nvSpPr>
        <p:spPr>
          <a:xfrm>
            <a:off x="3202496" y="579736"/>
            <a:ext cx="11883007" cy="9127527"/>
          </a:xfrm>
          <a:custGeom>
            <a:rect b="b" l="l" r="r" t="t"/>
            <a:pathLst>
              <a:path extrusionOk="0" h="9127527" w="11883007">
                <a:moveTo>
                  <a:pt x="0" y="0"/>
                </a:moveTo>
                <a:lnTo>
                  <a:pt x="11883008" y="0"/>
                </a:lnTo>
                <a:lnTo>
                  <a:pt x="11883008" y="9127528"/>
                </a:lnTo>
                <a:lnTo>
                  <a:pt x="0" y="9127528"/>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2" name="Shape 212"/>
        <p:cNvGrpSpPr/>
        <p:nvPr/>
      </p:nvGrpSpPr>
      <p:grpSpPr>
        <a:xfrm>
          <a:off x="0" y="0"/>
          <a:ext cx="0" cy="0"/>
          <a:chOff x="0" y="0"/>
          <a:chExt cx="0" cy="0"/>
        </a:xfrm>
      </p:grpSpPr>
      <p:sp>
        <p:nvSpPr>
          <p:cNvPr id="213" name="Google Shape;213;p13"/>
          <p:cNvSpPr/>
          <p:nvPr/>
        </p:nvSpPr>
        <p:spPr>
          <a:xfrm>
            <a:off x="207796" y="-3767991"/>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214" name="Google Shape;214;p13"/>
          <p:cNvSpPr/>
          <p:nvPr/>
        </p:nvSpPr>
        <p:spPr>
          <a:xfrm>
            <a:off x="-886508" y="-938824"/>
            <a:ext cx="4099837" cy="4114800"/>
          </a:xfrm>
          <a:custGeom>
            <a:rect b="b" l="l" r="r" t="t"/>
            <a:pathLst>
              <a:path extrusionOk="0" h="4114800" w="4099837">
                <a:moveTo>
                  <a:pt x="0" y="0"/>
                </a:moveTo>
                <a:lnTo>
                  <a:pt x="4099837" y="0"/>
                </a:lnTo>
                <a:lnTo>
                  <a:pt x="4099837" y="4114800"/>
                </a:lnTo>
                <a:lnTo>
                  <a:pt x="0" y="4114800"/>
                </a:lnTo>
                <a:lnTo>
                  <a:pt x="0" y="0"/>
                </a:lnTo>
                <a:close/>
              </a:path>
            </a:pathLst>
          </a:custGeom>
          <a:blipFill rotWithShape="1">
            <a:blip r:embed="rId4">
              <a:alphaModFix/>
            </a:blip>
            <a:stretch>
              <a:fillRect b="0" l="0" r="0" t="0"/>
            </a:stretch>
          </a:blipFill>
          <a:ln>
            <a:noFill/>
          </a:ln>
        </p:spPr>
      </p:sp>
      <p:sp>
        <p:nvSpPr>
          <p:cNvPr id="215" name="Google Shape;215;p13"/>
          <p:cNvSpPr/>
          <p:nvPr/>
        </p:nvSpPr>
        <p:spPr>
          <a:xfrm>
            <a:off x="4936200" y="9083515"/>
            <a:ext cx="2378335" cy="2387015"/>
          </a:xfrm>
          <a:custGeom>
            <a:rect b="b" l="l" r="r" t="t"/>
            <a:pathLst>
              <a:path extrusionOk="0" h="2387015" w="2378335">
                <a:moveTo>
                  <a:pt x="0" y="0"/>
                </a:moveTo>
                <a:lnTo>
                  <a:pt x="2378334" y="0"/>
                </a:lnTo>
                <a:lnTo>
                  <a:pt x="2378334" y="2387015"/>
                </a:lnTo>
                <a:lnTo>
                  <a:pt x="0" y="2387015"/>
                </a:lnTo>
                <a:lnTo>
                  <a:pt x="0" y="0"/>
                </a:lnTo>
                <a:close/>
              </a:path>
            </a:pathLst>
          </a:custGeom>
          <a:blipFill rotWithShape="1">
            <a:blip r:embed="rId4">
              <a:alphaModFix/>
            </a:blip>
            <a:stretch>
              <a:fillRect b="0" l="0" r="0" t="0"/>
            </a:stretch>
          </a:blipFill>
          <a:ln>
            <a:noFill/>
          </a:ln>
        </p:spPr>
      </p:sp>
      <p:sp>
        <p:nvSpPr>
          <p:cNvPr id="216" name="Google Shape;216;p13"/>
          <p:cNvSpPr/>
          <p:nvPr/>
        </p:nvSpPr>
        <p:spPr>
          <a:xfrm>
            <a:off x="14373883" y="5552449"/>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217" name="Google Shape;217;p13"/>
          <p:cNvSpPr/>
          <p:nvPr/>
        </p:nvSpPr>
        <p:spPr>
          <a:xfrm>
            <a:off x="14521853" y="2089310"/>
            <a:ext cx="2948680" cy="2959442"/>
          </a:xfrm>
          <a:custGeom>
            <a:rect b="b" l="l" r="r" t="t"/>
            <a:pathLst>
              <a:path extrusionOk="0" h="2959442" w="2948680">
                <a:moveTo>
                  <a:pt x="0" y="0"/>
                </a:moveTo>
                <a:lnTo>
                  <a:pt x="2948680" y="0"/>
                </a:lnTo>
                <a:lnTo>
                  <a:pt x="2948680" y="2959442"/>
                </a:lnTo>
                <a:lnTo>
                  <a:pt x="0" y="2959442"/>
                </a:lnTo>
                <a:lnTo>
                  <a:pt x="0" y="0"/>
                </a:lnTo>
                <a:close/>
              </a:path>
            </a:pathLst>
          </a:custGeom>
          <a:blipFill rotWithShape="1">
            <a:blip r:embed="rId4">
              <a:alphaModFix/>
            </a:blip>
            <a:stretch>
              <a:fillRect b="0" l="0" r="0" t="0"/>
            </a:stretch>
          </a:blipFill>
          <a:ln>
            <a:noFill/>
          </a:ln>
        </p:spPr>
      </p:sp>
      <p:pic>
        <p:nvPicPr>
          <p:cNvPr id="218" name="Google Shape;218;p13"/>
          <p:cNvPicPr preferRelativeResize="0"/>
          <p:nvPr/>
        </p:nvPicPr>
        <p:blipFill rotWithShape="1">
          <a:blip r:embed="rId5">
            <a:alphaModFix/>
          </a:blip>
          <a:srcRect b="0" l="0" r="0" t="0"/>
          <a:stretch/>
        </p:blipFill>
        <p:spPr>
          <a:xfrm>
            <a:off x="1308512" y="872260"/>
            <a:ext cx="15670976" cy="835298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3" name="Shape 223"/>
        <p:cNvGrpSpPr/>
        <p:nvPr/>
      </p:nvGrpSpPr>
      <p:grpSpPr>
        <a:xfrm>
          <a:off x="0" y="0"/>
          <a:ext cx="0" cy="0"/>
          <a:chOff x="0" y="0"/>
          <a:chExt cx="0" cy="0"/>
        </a:xfrm>
      </p:grpSpPr>
      <p:sp>
        <p:nvSpPr>
          <p:cNvPr id="224" name="Google Shape;224;p14"/>
          <p:cNvSpPr/>
          <p:nvPr/>
        </p:nvSpPr>
        <p:spPr>
          <a:xfrm>
            <a:off x="207796" y="-3767991"/>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225" name="Google Shape;225;p14"/>
          <p:cNvSpPr/>
          <p:nvPr/>
        </p:nvSpPr>
        <p:spPr>
          <a:xfrm>
            <a:off x="-886508" y="-938824"/>
            <a:ext cx="4099837" cy="4114800"/>
          </a:xfrm>
          <a:custGeom>
            <a:rect b="b" l="l" r="r" t="t"/>
            <a:pathLst>
              <a:path extrusionOk="0" h="4114800" w="4099837">
                <a:moveTo>
                  <a:pt x="0" y="0"/>
                </a:moveTo>
                <a:lnTo>
                  <a:pt x="4099837" y="0"/>
                </a:lnTo>
                <a:lnTo>
                  <a:pt x="4099837" y="4114800"/>
                </a:lnTo>
                <a:lnTo>
                  <a:pt x="0" y="4114800"/>
                </a:lnTo>
                <a:lnTo>
                  <a:pt x="0" y="0"/>
                </a:lnTo>
                <a:close/>
              </a:path>
            </a:pathLst>
          </a:custGeom>
          <a:blipFill rotWithShape="1">
            <a:blip r:embed="rId4">
              <a:alphaModFix/>
            </a:blip>
            <a:stretch>
              <a:fillRect b="0" l="0" r="0" t="0"/>
            </a:stretch>
          </a:blipFill>
          <a:ln>
            <a:noFill/>
          </a:ln>
        </p:spPr>
      </p:sp>
      <p:sp>
        <p:nvSpPr>
          <p:cNvPr id="226" name="Google Shape;226;p14"/>
          <p:cNvSpPr/>
          <p:nvPr/>
        </p:nvSpPr>
        <p:spPr>
          <a:xfrm>
            <a:off x="4936200" y="9083515"/>
            <a:ext cx="2378335" cy="2387015"/>
          </a:xfrm>
          <a:custGeom>
            <a:rect b="b" l="l" r="r" t="t"/>
            <a:pathLst>
              <a:path extrusionOk="0" h="2387015" w="2378335">
                <a:moveTo>
                  <a:pt x="0" y="0"/>
                </a:moveTo>
                <a:lnTo>
                  <a:pt x="2378334" y="0"/>
                </a:lnTo>
                <a:lnTo>
                  <a:pt x="2378334" y="2387015"/>
                </a:lnTo>
                <a:lnTo>
                  <a:pt x="0" y="2387015"/>
                </a:lnTo>
                <a:lnTo>
                  <a:pt x="0" y="0"/>
                </a:lnTo>
                <a:close/>
              </a:path>
            </a:pathLst>
          </a:custGeom>
          <a:blipFill rotWithShape="1">
            <a:blip r:embed="rId4">
              <a:alphaModFix/>
            </a:blip>
            <a:stretch>
              <a:fillRect b="0" l="0" r="0" t="0"/>
            </a:stretch>
          </a:blipFill>
          <a:ln>
            <a:noFill/>
          </a:ln>
        </p:spPr>
      </p:sp>
      <p:sp>
        <p:nvSpPr>
          <p:cNvPr id="227" name="Google Shape;227;p14"/>
          <p:cNvSpPr/>
          <p:nvPr/>
        </p:nvSpPr>
        <p:spPr>
          <a:xfrm>
            <a:off x="14373883" y="5552449"/>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228" name="Google Shape;228;p14"/>
          <p:cNvSpPr/>
          <p:nvPr/>
        </p:nvSpPr>
        <p:spPr>
          <a:xfrm>
            <a:off x="14521853" y="2089310"/>
            <a:ext cx="2948680" cy="2959442"/>
          </a:xfrm>
          <a:custGeom>
            <a:rect b="b" l="l" r="r" t="t"/>
            <a:pathLst>
              <a:path extrusionOk="0" h="2959442" w="2948680">
                <a:moveTo>
                  <a:pt x="0" y="0"/>
                </a:moveTo>
                <a:lnTo>
                  <a:pt x="2948680" y="0"/>
                </a:lnTo>
                <a:lnTo>
                  <a:pt x="2948680" y="2959442"/>
                </a:lnTo>
                <a:lnTo>
                  <a:pt x="0" y="2959442"/>
                </a:lnTo>
                <a:lnTo>
                  <a:pt x="0" y="0"/>
                </a:lnTo>
                <a:close/>
              </a:path>
            </a:pathLst>
          </a:custGeom>
          <a:blipFill rotWithShape="1">
            <a:blip r:embed="rId4">
              <a:alphaModFix/>
            </a:blip>
            <a:stretch>
              <a:fillRect b="0" l="0" r="0" t="0"/>
            </a:stretch>
          </a:blipFill>
          <a:ln>
            <a:noFill/>
          </a:ln>
        </p:spPr>
      </p:sp>
      <p:pic>
        <p:nvPicPr>
          <p:cNvPr id="229" name="Google Shape;229;p14"/>
          <p:cNvPicPr preferRelativeResize="0"/>
          <p:nvPr/>
        </p:nvPicPr>
        <p:blipFill rotWithShape="1">
          <a:blip r:embed="rId5">
            <a:alphaModFix/>
          </a:blip>
          <a:srcRect b="0" l="0" r="0" t="0"/>
          <a:stretch/>
        </p:blipFill>
        <p:spPr>
          <a:xfrm>
            <a:off x="1224934" y="1223962"/>
            <a:ext cx="15838131" cy="7839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4" name="Shape 234"/>
        <p:cNvGrpSpPr/>
        <p:nvPr/>
      </p:nvGrpSpPr>
      <p:grpSpPr>
        <a:xfrm>
          <a:off x="0" y="0"/>
          <a:ext cx="0" cy="0"/>
          <a:chOff x="0" y="0"/>
          <a:chExt cx="0" cy="0"/>
        </a:xfrm>
      </p:grpSpPr>
      <p:sp>
        <p:nvSpPr>
          <p:cNvPr id="235" name="Google Shape;235;p15"/>
          <p:cNvSpPr/>
          <p:nvPr/>
        </p:nvSpPr>
        <p:spPr>
          <a:xfrm>
            <a:off x="207796" y="-3767991"/>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236" name="Google Shape;236;p15"/>
          <p:cNvSpPr/>
          <p:nvPr/>
        </p:nvSpPr>
        <p:spPr>
          <a:xfrm>
            <a:off x="-886508" y="-938824"/>
            <a:ext cx="4099837" cy="4114800"/>
          </a:xfrm>
          <a:custGeom>
            <a:rect b="b" l="l" r="r" t="t"/>
            <a:pathLst>
              <a:path extrusionOk="0" h="4114800" w="4099837">
                <a:moveTo>
                  <a:pt x="0" y="0"/>
                </a:moveTo>
                <a:lnTo>
                  <a:pt x="4099837" y="0"/>
                </a:lnTo>
                <a:lnTo>
                  <a:pt x="4099837" y="4114800"/>
                </a:lnTo>
                <a:lnTo>
                  <a:pt x="0" y="4114800"/>
                </a:lnTo>
                <a:lnTo>
                  <a:pt x="0" y="0"/>
                </a:lnTo>
                <a:close/>
              </a:path>
            </a:pathLst>
          </a:custGeom>
          <a:blipFill rotWithShape="1">
            <a:blip r:embed="rId4">
              <a:alphaModFix/>
            </a:blip>
            <a:stretch>
              <a:fillRect b="0" l="0" r="0" t="0"/>
            </a:stretch>
          </a:blipFill>
          <a:ln>
            <a:noFill/>
          </a:ln>
        </p:spPr>
      </p:sp>
      <p:sp>
        <p:nvSpPr>
          <p:cNvPr id="237" name="Google Shape;237;p15"/>
          <p:cNvSpPr/>
          <p:nvPr/>
        </p:nvSpPr>
        <p:spPr>
          <a:xfrm>
            <a:off x="4936200" y="9083515"/>
            <a:ext cx="2378335" cy="2387015"/>
          </a:xfrm>
          <a:custGeom>
            <a:rect b="b" l="l" r="r" t="t"/>
            <a:pathLst>
              <a:path extrusionOk="0" h="2387015" w="2378335">
                <a:moveTo>
                  <a:pt x="0" y="0"/>
                </a:moveTo>
                <a:lnTo>
                  <a:pt x="2378334" y="0"/>
                </a:lnTo>
                <a:lnTo>
                  <a:pt x="2378334" y="2387015"/>
                </a:lnTo>
                <a:lnTo>
                  <a:pt x="0" y="2387015"/>
                </a:lnTo>
                <a:lnTo>
                  <a:pt x="0" y="0"/>
                </a:lnTo>
                <a:close/>
              </a:path>
            </a:pathLst>
          </a:custGeom>
          <a:blipFill rotWithShape="1">
            <a:blip r:embed="rId4">
              <a:alphaModFix/>
            </a:blip>
            <a:stretch>
              <a:fillRect b="0" l="0" r="0" t="0"/>
            </a:stretch>
          </a:blipFill>
          <a:ln>
            <a:noFill/>
          </a:ln>
        </p:spPr>
      </p:sp>
      <p:sp>
        <p:nvSpPr>
          <p:cNvPr id="238" name="Google Shape;238;p15"/>
          <p:cNvSpPr/>
          <p:nvPr/>
        </p:nvSpPr>
        <p:spPr>
          <a:xfrm>
            <a:off x="14373883" y="5552449"/>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239" name="Google Shape;239;p15"/>
          <p:cNvSpPr/>
          <p:nvPr/>
        </p:nvSpPr>
        <p:spPr>
          <a:xfrm>
            <a:off x="14310620" y="1541482"/>
            <a:ext cx="2948680" cy="2959442"/>
          </a:xfrm>
          <a:custGeom>
            <a:rect b="b" l="l" r="r" t="t"/>
            <a:pathLst>
              <a:path extrusionOk="0" h="2959442" w="2948680">
                <a:moveTo>
                  <a:pt x="0" y="0"/>
                </a:moveTo>
                <a:lnTo>
                  <a:pt x="2948680" y="0"/>
                </a:lnTo>
                <a:lnTo>
                  <a:pt x="2948680" y="2959442"/>
                </a:lnTo>
                <a:lnTo>
                  <a:pt x="0" y="2959442"/>
                </a:lnTo>
                <a:lnTo>
                  <a:pt x="0" y="0"/>
                </a:lnTo>
                <a:close/>
              </a:path>
            </a:pathLst>
          </a:custGeom>
          <a:blipFill rotWithShape="1">
            <a:blip r:embed="rId4">
              <a:alphaModFix/>
            </a:blip>
            <a:stretch>
              <a:fillRect b="0" l="0" r="0" t="0"/>
            </a:stretch>
          </a:blipFill>
          <a:ln>
            <a:noFill/>
          </a:ln>
        </p:spPr>
      </p:sp>
      <p:pic>
        <p:nvPicPr>
          <p:cNvPr id="240" name="Google Shape;240;p15"/>
          <p:cNvPicPr preferRelativeResize="0"/>
          <p:nvPr/>
        </p:nvPicPr>
        <p:blipFill rotWithShape="1">
          <a:blip r:embed="rId5">
            <a:alphaModFix/>
          </a:blip>
          <a:srcRect b="0" l="0" r="0" t="0"/>
          <a:stretch/>
        </p:blipFill>
        <p:spPr>
          <a:xfrm>
            <a:off x="1226705" y="1236993"/>
            <a:ext cx="15834590" cy="781301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4" name="Shape 244"/>
        <p:cNvGrpSpPr/>
        <p:nvPr/>
      </p:nvGrpSpPr>
      <p:grpSpPr>
        <a:xfrm>
          <a:off x="0" y="0"/>
          <a:ext cx="0" cy="0"/>
          <a:chOff x="0" y="0"/>
          <a:chExt cx="0" cy="0"/>
        </a:xfrm>
      </p:grpSpPr>
      <p:sp>
        <p:nvSpPr>
          <p:cNvPr id="245" name="Google Shape;245;p16"/>
          <p:cNvSpPr txBox="1"/>
          <p:nvPr/>
        </p:nvSpPr>
        <p:spPr>
          <a:xfrm>
            <a:off x="7311344" y="1398200"/>
            <a:ext cx="3665311" cy="413870"/>
          </a:xfrm>
          <a:prstGeom prst="rect">
            <a:avLst/>
          </a:prstGeom>
          <a:noFill/>
          <a:ln>
            <a:noFill/>
          </a:ln>
        </p:spPr>
        <p:txBody>
          <a:bodyPr anchorCtr="0" anchor="t" bIns="0" lIns="0" spcFirstLastPara="1" rIns="0" wrap="square" tIns="0">
            <a:spAutoFit/>
          </a:bodyPr>
          <a:lstStyle/>
          <a:p>
            <a:pPr indent="0" lvl="0" marL="0" marR="0" rtl="0" algn="ctr">
              <a:lnSpc>
                <a:spcPct val="140040"/>
              </a:lnSpc>
              <a:spcBef>
                <a:spcPts val="0"/>
              </a:spcBef>
              <a:spcAft>
                <a:spcPts val="0"/>
              </a:spcAft>
              <a:buNone/>
            </a:pPr>
            <a:r>
              <a:rPr b="0" i="0" lang="vi-VN" sz="2455" u="none" cap="none" strike="noStrike">
                <a:solidFill>
                  <a:srgbClr val="FFFFFF"/>
                </a:solidFill>
                <a:latin typeface="Montserrat"/>
                <a:ea typeface="Montserrat"/>
                <a:cs typeface="Montserrat"/>
                <a:sym typeface="Montserrat"/>
              </a:rPr>
              <a:t>Xác định các đặc trưng</a:t>
            </a:r>
            <a:endParaRPr/>
          </a:p>
        </p:txBody>
      </p:sp>
      <p:grpSp>
        <p:nvGrpSpPr>
          <p:cNvPr id="246" name="Google Shape;246;p16"/>
          <p:cNvGrpSpPr/>
          <p:nvPr/>
        </p:nvGrpSpPr>
        <p:grpSpPr>
          <a:xfrm>
            <a:off x="8962329" y="1812071"/>
            <a:ext cx="363341" cy="363341"/>
            <a:chOff x="0" y="0"/>
            <a:chExt cx="812800" cy="812800"/>
          </a:xfrm>
        </p:grpSpPr>
        <p:sp>
          <p:nvSpPr>
            <p:cNvPr id="247" name="Google Shape;247;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6"/>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9" name="Google Shape;249;p16"/>
          <p:cNvGrpSpPr/>
          <p:nvPr/>
        </p:nvGrpSpPr>
        <p:grpSpPr>
          <a:xfrm>
            <a:off x="5812571" y="4961829"/>
            <a:ext cx="363341" cy="363341"/>
            <a:chOff x="0" y="0"/>
            <a:chExt cx="812800" cy="812800"/>
          </a:xfrm>
        </p:grpSpPr>
        <p:sp>
          <p:nvSpPr>
            <p:cNvPr id="250" name="Google Shape;250;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6"/>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2" name="Google Shape;252;p16"/>
          <p:cNvGrpSpPr/>
          <p:nvPr/>
        </p:nvGrpSpPr>
        <p:grpSpPr>
          <a:xfrm>
            <a:off x="12113837" y="4961829"/>
            <a:ext cx="363341" cy="363341"/>
            <a:chOff x="0" y="0"/>
            <a:chExt cx="812800" cy="812800"/>
          </a:xfrm>
        </p:grpSpPr>
        <p:sp>
          <p:nvSpPr>
            <p:cNvPr id="253" name="Google Shape;253;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5" name="Google Shape;255;p16"/>
          <p:cNvSpPr txBox="1"/>
          <p:nvPr/>
        </p:nvSpPr>
        <p:spPr>
          <a:xfrm>
            <a:off x="2701682" y="4451486"/>
            <a:ext cx="2853714" cy="1699745"/>
          </a:xfrm>
          <a:prstGeom prst="rect">
            <a:avLst/>
          </a:prstGeom>
          <a:noFill/>
          <a:ln>
            <a:noFill/>
          </a:ln>
        </p:spPr>
        <p:txBody>
          <a:bodyPr anchorCtr="0" anchor="t" bIns="0" lIns="0" spcFirstLastPara="1" rIns="0" wrap="square" tIns="0">
            <a:spAutoFit/>
          </a:bodyPr>
          <a:lstStyle/>
          <a:p>
            <a:pPr indent="0" lvl="0" marL="0" marR="0" rtl="0" algn="ctr">
              <a:lnSpc>
                <a:spcPct val="140040"/>
              </a:lnSpc>
              <a:spcBef>
                <a:spcPts val="0"/>
              </a:spcBef>
              <a:spcAft>
                <a:spcPts val="0"/>
              </a:spcAft>
              <a:buNone/>
            </a:pPr>
            <a:r>
              <a:rPr b="0" i="0" lang="vi-VN" sz="2455" u="none" cap="none" strike="noStrike">
                <a:solidFill>
                  <a:srgbClr val="FFFFFF"/>
                </a:solidFill>
                <a:latin typeface="Montserrat"/>
                <a:ea typeface="Montserrat"/>
                <a:cs typeface="Montserrat"/>
                <a:sym typeface="Montserrat"/>
              </a:rPr>
              <a:t>Tách dữ liệu thành biến độc lập X và biến phụ thuộc y</a:t>
            </a:r>
            <a:endParaRPr/>
          </a:p>
        </p:txBody>
      </p:sp>
      <p:sp>
        <p:nvSpPr>
          <p:cNvPr id="256" name="Google Shape;256;p16"/>
          <p:cNvSpPr txBox="1"/>
          <p:nvPr/>
        </p:nvSpPr>
        <p:spPr>
          <a:xfrm>
            <a:off x="12734354" y="4665798"/>
            <a:ext cx="2853714" cy="1271120"/>
          </a:xfrm>
          <a:prstGeom prst="rect">
            <a:avLst/>
          </a:prstGeom>
          <a:noFill/>
          <a:ln>
            <a:noFill/>
          </a:ln>
        </p:spPr>
        <p:txBody>
          <a:bodyPr anchorCtr="0" anchor="t" bIns="0" lIns="0" spcFirstLastPara="1" rIns="0" wrap="square" tIns="0">
            <a:spAutoFit/>
          </a:bodyPr>
          <a:lstStyle/>
          <a:p>
            <a:pPr indent="0" lvl="0" marL="0" marR="0" rtl="0" algn="ctr">
              <a:lnSpc>
                <a:spcPct val="140040"/>
              </a:lnSpc>
              <a:spcBef>
                <a:spcPts val="0"/>
              </a:spcBef>
              <a:spcAft>
                <a:spcPts val="0"/>
              </a:spcAft>
              <a:buNone/>
            </a:pPr>
            <a:r>
              <a:rPr b="0" i="0" lang="vi-VN" sz="2455" u="none" cap="none" strike="noStrike">
                <a:solidFill>
                  <a:srgbClr val="FFFFFF"/>
                </a:solidFill>
                <a:latin typeface="Montserrat"/>
                <a:ea typeface="Montserrat"/>
                <a:cs typeface="Montserrat"/>
                <a:sym typeface="Montserrat"/>
              </a:rPr>
              <a:t>Lọc bỏ các đặc trưng không tồn tại</a:t>
            </a:r>
            <a:endParaRPr/>
          </a:p>
        </p:txBody>
      </p:sp>
      <p:grpSp>
        <p:nvGrpSpPr>
          <p:cNvPr id="257" name="Google Shape;257;p16"/>
          <p:cNvGrpSpPr/>
          <p:nvPr/>
        </p:nvGrpSpPr>
        <p:grpSpPr>
          <a:xfrm>
            <a:off x="8962329" y="8109012"/>
            <a:ext cx="363341" cy="363341"/>
            <a:chOff x="0" y="0"/>
            <a:chExt cx="812800" cy="812800"/>
          </a:xfrm>
        </p:grpSpPr>
        <p:sp>
          <p:nvSpPr>
            <p:cNvPr id="258" name="Google Shape;258;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0" name="Google Shape;260;p16"/>
          <p:cNvSpPr txBox="1"/>
          <p:nvPr/>
        </p:nvSpPr>
        <p:spPr>
          <a:xfrm>
            <a:off x="7717143" y="8700953"/>
            <a:ext cx="2853714" cy="842495"/>
          </a:xfrm>
          <a:prstGeom prst="rect">
            <a:avLst/>
          </a:prstGeom>
          <a:noFill/>
          <a:ln>
            <a:noFill/>
          </a:ln>
        </p:spPr>
        <p:txBody>
          <a:bodyPr anchorCtr="0" anchor="t" bIns="0" lIns="0" spcFirstLastPara="1" rIns="0" wrap="square" tIns="0">
            <a:spAutoFit/>
          </a:bodyPr>
          <a:lstStyle/>
          <a:p>
            <a:pPr indent="0" lvl="0" marL="0" marR="0" rtl="0" algn="ctr">
              <a:lnSpc>
                <a:spcPct val="140040"/>
              </a:lnSpc>
              <a:spcBef>
                <a:spcPts val="0"/>
              </a:spcBef>
              <a:spcAft>
                <a:spcPts val="0"/>
              </a:spcAft>
              <a:buNone/>
            </a:pPr>
            <a:r>
              <a:rPr b="0" i="0" lang="vi-VN" sz="2455" u="none" cap="none" strike="noStrike">
                <a:solidFill>
                  <a:srgbClr val="FFFFFF"/>
                </a:solidFill>
                <a:latin typeface="Montserrat"/>
                <a:ea typeface="Montserrat"/>
                <a:cs typeface="Montserrat"/>
                <a:sym typeface="Montserrat"/>
              </a:rPr>
              <a:t>Loại bỏ các hàng có giá trị thiếu</a:t>
            </a:r>
            <a:endParaRPr/>
          </a:p>
        </p:txBody>
      </p:sp>
      <p:sp>
        <p:nvSpPr>
          <p:cNvPr id="261" name="Google Shape;261;p16"/>
          <p:cNvSpPr txBox="1"/>
          <p:nvPr/>
        </p:nvSpPr>
        <p:spPr>
          <a:xfrm>
            <a:off x="1791851" y="1600373"/>
            <a:ext cx="3236113" cy="1462119"/>
          </a:xfrm>
          <a:prstGeom prst="rect">
            <a:avLst/>
          </a:prstGeom>
          <a:noFill/>
          <a:ln>
            <a:noFill/>
          </a:ln>
        </p:spPr>
        <p:txBody>
          <a:bodyPr anchorCtr="0" anchor="t" bIns="0" lIns="0" spcFirstLastPara="1" rIns="0" wrap="square" tIns="0">
            <a:spAutoFit/>
          </a:bodyPr>
          <a:lstStyle/>
          <a:p>
            <a:pPr indent="0" lvl="0" marL="0" marR="0" rtl="0" algn="l">
              <a:lnSpc>
                <a:spcPct val="139976"/>
              </a:lnSpc>
              <a:spcBef>
                <a:spcPts val="0"/>
              </a:spcBef>
              <a:spcAft>
                <a:spcPts val="0"/>
              </a:spcAft>
              <a:buNone/>
            </a:pPr>
            <a:r>
              <a:rPr b="0" i="0" lang="vi-VN" sz="1686" u="none" cap="none" strike="noStrike">
                <a:solidFill>
                  <a:srgbClr val="FFFFFF"/>
                </a:solidFill>
                <a:latin typeface="Montserrat"/>
                <a:ea typeface="Montserrat"/>
                <a:cs typeface="Montserrat"/>
                <a:sym typeface="Montserrat"/>
              </a:rPr>
              <a:t>Giúp làm sạch và cấu trúc lại dữ liệu, chuẩn bị sẵn sàng cho việc chia tập huấn luyện/kiểm tra và xây dựng mô hình dự đoán.</a:t>
            </a:r>
            <a:endParaRPr/>
          </a:p>
        </p:txBody>
      </p:sp>
      <p:sp>
        <p:nvSpPr>
          <p:cNvPr id="262" name="Google Shape;262;p16"/>
          <p:cNvSpPr txBox="1"/>
          <p:nvPr/>
        </p:nvSpPr>
        <p:spPr>
          <a:xfrm>
            <a:off x="13180733" y="7695806"/>
            <a:ext cx="3853241" cy="1847642"/>
          </a:xfrm>
          <a:prstGeom prst="rect">
            <a:avLst/>
          </a:prstGeom>
          <a:noFill/>
          <a:ln>
            <a:noFill/>
          </a:ln>
        </p:spPr>
        <p:txBody>
          <a:bodyPr anchorCtr="0" anchor="t" bIns="0" lIns="0" spcFirstLastPara="1" rIns="0" wrap="square" tIns="0">
            <a:spAutoFit/>
          </a:bodyPr>
          <a:lstStyle/>
          <a:p>
            <a:pPr indent="0" lvl="0" marL="0" marR="0" rtl="0" algn="ctr">
              <a:lnSpc>
                <a:spcPct val="112989"/>
              </a:lnSpc>
              <a:spcBef>
                <a:spcPts val="0"/>
              </a:spcBef>
              <a:spcAft>
                <a:spcPts val="0"/>
              </a:spcAft>
              <a:buNone/>
            </a:pPr>
            <a:r>
              <a:rPr b="0" i="0" lang="vi-VN" sz="6405" u="none" cap="none" strike="noStrike">
                <a:solidFill>
                  <a:srgbClr val="FFFFFF"/>
                </a:solidFill>
                <a:latin typeface="Montserrat"/>
                <a:ea typeface="Montserrat"/>
                <a:cs typeface="Montserrat"/>
                <a:sym typeface="Montserrat"/>
              </a:rPr>
              <a:t>TIỀN XỬ LÝ</a:t>
            </a:r>
            <a:endParaRPr/>
          </a:p>
        </p:txBody>
      </p:sp>
      <p:grpSp>
        <p:nvGrpSpPr>
          <p:cNvPr id="263" name="Google Shape;263;p16"/>
          <p:cNvGrpSpPr/>
          <p:nvPr/>
        </p:nvGrpSpPr>
        <p:grpSpPr>
          <a:xfrm>
            <a:off x="5994241" y="1993741"/>
            <a:ext cx="6299517" cy="6299517"/>
            <a:chOff x="0" y="0"/>
            <a:chExt cx="812800" cy="812800"/>
          </a:xfrm>
        </p:grpSpPr>
        <p:sp>
          <p:nvSpPr>
            <p:cNvPr id="264" name="Google Shape;264;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6"/>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0" name="Shape 270"/>
        <p:cNvGrpSpPr/>
        <p:nvPr/>
      </p:nvGrpSpPr>
      <p:grpSpPr>
        <a:xfrm>
          <a:off x="0" y="0"/>
          <a:ext cx="0" cy="0"/>
          <a:chOff x="0" y="0"/>
          <a:chExt cx="0" cy="0"/>
        </a:xfrm>
      </p:grpSpPr>
      <p:pic>
        <p:nvPicPr>
          <p:cNvPr id="271" name="Google Shape;271;p17"/>
          <p:cNvPicPr preferRelativeResize="0"/>
          <p:nvPr/>
        </p:nvPicPr>
        <p:blipFill rotWithShape="1">
          <a:blip r:embed="rId3">
            <a:alphaModFix/>
          </a:blip>
          <a:srcRect b="0" l="0" r="0" t="0"/>
          <a:stretch/>
        </p:blipFill>
        <p:spPr>
          <a:xfrm>
            <a:off x="309845" y="1643062"/>
            <a:ext cx="17668310" cy="7000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5" name="Shape 275"/>
        <p:cNvGrpSpPr/>
        <p:nvPr/>
      </p:nvGrpSpPr>
      <p:grpSpPr>
        <a:xfrm>
          <a:off x="0" y="0"/>
          <a:ext cx="0" cy="0"/>
          <a:chOff x="0" y="0"/>
          <a:chExt cx="0" cy="0"/>
        </a:xfrm>
      </p:grpSpPr>
      <p:sp>
        <p:nvSpPr>
          <p:cNvPr id="276" name="Google Shape;276;p18"/>
          <p:cNvSpPr/>
          <p:nvPr/>
        </p:nvSpPr>
        <p:spPr>
          <a:xfrm rot="-5021255">
            <a:off x="917609" y="5780776"/>
            <a:ext cx="4259304" cy="8050231"/>
          </a:xfrm>
          <a:custGeom>
            <a:rect b="b" l="l" r="r" t="t"/>
            <a:pathLst>
              <a:path extrusionOk="0" h="8050231" w="4259304">
                <a:moveTo>
                  <a:pt x="0" y="0"/>
                </a:moveTo>
                <a:lnTo>
                  <a:pt x="4259304" y="0"/>
                </a:lnTo>
                <a:lnTo>
                  <a:pt x="4259304" y="8050231"/>
                </a:lnTo>
                <a:lnTo>
                  <a:pt x="0" y="8050231"/>
                </a:lnTo>
                <a:lnTo>
                  <a:pt x="0" y="0"/>
                </a:lnTo>
                <a:close/>
              </a:path>
            </a:pathLst>
          </a:custGeom>
          <a:blipFill rotWithShape="1">
            <a:blip r:embed="rId3">
              <a:alphaModFix/>
            </a:blip>
            <a:stretch>
              <a:fillRect b="0" l="0" r="0" t="0"/>
            </a:stretch>
          </a:blipFill>
          <a:ln>
            <a:noFill/>
          </a:ln>
        </p:spPr>
      </p:sp>
      <p:sp>
        <p:nvSpPr>
          <p:cNvPr id="277" name="Google Shape;277;p18"/>
          <p:cNvSpPr txBox="1"/>
          <p:nvPr/>
        </p:nvSpPr>
        <p:spPr>
          <a:xfrm>
            <a:off x="4524991" y="1626058"/>
            <a:ext cx="9238018" cy="943923"/>
          </a:xfrm>
          <a:prstGeom prst="rect">
            <a:avLst/>
          </a:prstGeom>
          <a:noFill/>
          <a:ln>
            <a:noFill/>
          </a:ln>
        </p:spPr>
        <p:txBody>
          <a:bodyPr anchorCtr="0" anchor="t" bIns="0" lIns="0" spcFirstLastPara="1" rIns="0" wrap="square" tIns="0">
            <a:spAutoFit/>
          </a:bodyPr>
          <a:lstStyle/>
          <a:p>
            <a:pPr indent="0" lvl="0" marL="0" marR="0" rtl="0" algn="ctr">
              <a:lnSpc>
                <a:spcPct val="112991"/>
              </a:lnSpc>
              <a:spcBef>
                <a:spcPts val="0"/>
              </a:spcBef>
              <a:spcAft>
                <a:spcPts val="0"/>
              </a:spcAft>
              <a:buNone/>
            </a:pPr>
            <a:r>
              <a:rPr b="0" i="0" lang="vi-VN" sz="6535" u="none" cap="none" strike="noStrike">
                <a:solidFill>
                  <a:srgbClr val="FFFFFF"/>
                </a:solidFill>
                <a:latin typeface="Montserrat"/>
                <a:ea typeface="Montserrat"/>
                <a:cs typeface="Montserrat"/>
                <a:sym typeface="Montserrat"/>
              </a:rPr>
              <a:t>PHÂN CHIA DỮ LIỆU</a:t>
            </a:r>
            <a:endParaRPr/>
          </a:p>
        </p:txBody>
      </p:sp>
      <p:sp>
        <p:nvSpPr>
          <p:cNvPr id="278" name="Google Shape;278;p18"/>
          <p:cNvSpPr/>
          <p:nvPr/>
        </p:nvSpPr>
        <p:spPr>
          <a:xfrm rot="-5400000">
            <a:off x="14502228" y="5233184"/>
            <a:ext cx="4259304" cy="8050231"/>
          </a:xfrm>
          <a:custGeom>
            <a:rect b="b" l="l" r="r" t="t"/>
            <a:pathLst>
              <a:path extrusionOk="0" h="8050231" w="4259304">
                <a:moveTo>
                  <a:pt x="0" y="0"/>
                </a:moveTo>
                <a:lnTo>
                  <a:pt x="4259304" y="0"/>
                </a:lnTo>
                <a:lnTo>
                  <a:pt x="4259304" y="8050232"/>
                </a:lnTo>
                <a:lnTo>
                  <a:pt x="0" y="8050232"/>
                </a:lnTo>
                <a:lnTo>
                  <a:pt x="0" y="0"/>
                </a:lnTo>
                <a:close/>
              </a:path>
            </a:pathLst>
          </a:custGeom>
          <a:blipFill rotWithShape="1">
            <a:blip r:embed="rId3">
              <a:alphaModFix/>
            </a:blip>
            <a:stretch>
              <a:fillRect b="0" l="0" r="0" t="0"/>
            </a:stretch>
          </a:blipFill>
          <a:ln>
            <a:noFill/>
          </a:ln>
        </p:spPr>
      </p:sp>
      <p:sp>
        <p:nvSpPr>
          <p:cNvPr id="279" name="Google Shape;279;p18"/>
          <p:cNvSpPr/>
          <p:nvPr/>
        </p:nvSpPr>
        <p:spPr>
          <a:xfrm>
            <a:off x="-4057650" y="-1196503"/>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4">
              <a:alphaModFix amt="30000"/>
            </a:blip>
            <a:stretch>
              <a:fillRect b="0" l="0" r="0" t="0"/>
            </a:stretch>
          </a:blipFill>
          <a:ln>
            <a:noFill/>
          </a:ln>
        </p:spPr>
      </p:sp>
      <p:sp>
        <p:nvSpPr>
          <p:cNvPr id="280" name="Google Shape;280;p18"/>
          <p:cNvSpPr/>
          <p:nvPr/>
        </p:nvSpPr>
        <p:spPr>
          <a:xfrm>
            <a:off x="11037247" y="-3693869"/>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4">
              <a:alphaModFix amt="30000"/>
            </a:blip>
            <a:stretch>
              <a:fillRect b="0" l="0" r="0" t="0"/>
            </a:stretch>
          </a:blipFill>
          <a:ln>
            <a:noFill/>
          </a:ln>
        </p:spPr>
      </p:sp>
      <p:grpSp>
        <p:nvGrpSpPr>
          <p:cNvPr id="281" name="Google Shape;281;p18"/>
          <p:cNvGrpSpPr/>
          <p:nvPr/>
        </p:nvGrpSpPr>
        <p:grpSpPr>
          <a:xfrm>
            <a:off x="1655874" y="2459805"/>
            <a:ext cx="11222366" cy="4062649"/>
            <a:chOff x="0" y="-38100"/>
            <a:chExt cx="2955685" cy="1069998"/>
          </a:xfrm>
        </p:grpSpPr>
        <p:sp>
          <p:nvSpPr>
            <p:cNvPr id="282" name="Google Shape;282;p18"/>
            <p:cNvSpPr/>
            <p:nvPr/>
          </p:nvSpPr>
          <p:spPr>
            <a:xfrm>
              <a:off x="0" y="0"/>
              <a:ext cx="2955685" cy="1031898"/>
            </a:xfrm>
            <a:custGeom>
              <a:rect b="b" l="l" r="r" t="t"/>
              <a:pathLst>
                <a:path extrusionOk="0" h="1031898" w="2955685">
                  <a:moveTo>
                    <a:pt x="35183" y="0"/>
                  </a:moveTo>
                  <a:lnTo>
                    <a:pt x="2920502" y="0"/>
                  </a:lnTo>
                  <a:cubicBezTo>
                    <a:pt x="2929833" y="0"/>
                    <a:pt x="2938782" y="3707"/>
                    <a:pt x="2945380" y="10305"/>
                  </a:cubicBezTo>
                  <a:cubicBezTo>
                    <a:pt x="2951978" y="16903"/>
                    <a:pt x="2955685" y="25852"/>
                    <a:pt x="2955685" y="35183"/>
                  </a:cubicBezTo>
                  <a:lnTo>
                    <a:pt x="2955685" y="996715"/>
                  </a:lnTo>
                  <a:cubicBezTo>
                    <a:pt x="2955685" y="1006046"/>
                    <a:pt x="2951978" y="1014995"/>
                    <a:pt x="2945380" y="1021593"/>
                  </a:cubicBezTo>
                  <a:cubicBezTo>
                    <a:pt x="2938782" y="1028191"/>
                    <a:pt x="2929833" y="1031898"/>
                    <a:pt x="2920502" y="1031898"/>
                  </a:cubicBezTo>
                  <a:lnTo>
                    <a:pt x="35183" y="1031898"/>
                  </a:lnTo>
                  <a:cubicBezTo>
                    <a:pt x="15752" y="1031898"/>
                    <a:pt x="0" y="1016146"/>
                    <a:pt x="0" y="996715"/>
                  </a:cubicBezTo>
                  <a:lnTo>
                    <a:pt x="0" y="35183"/>
                  </a:lnTo>
                  <a:cubicBezTo>
                    <a:pt x="0" y="25852"/>
                    <a:pt x="3707" y="16903"/>
                    <a:pt x="10305" y="10305"/>
                  </a:cubicBezTo>
                  <a:cubicBezTo>
                    <a:pt x="16903" y="3707"/>
                    <a:pt x="25852" y="0"/>
                    <a:pt x="35183" y="0"/>
                  </a:cubicBezTo>
                  <a:close/>
                </a:path>
              </a:pathLst>
            </a:custGeom>
            <a:solidFill>
              <a:srgbClr val="FEF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txBox="1"/>
            <p:nvPr/>
          </p:nvSpPr>
          <p:spPr>
            <a:xfrm>
              <a:off x="0" y="-38100"/>
              <a:ext cx="2955685" cy="106999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4" name="Google Shape;284;p18"/>
          <p:cNvGrpSpPr/>
          <p:nvPr/>
        </p:nvGrpSpPr>
        <p:grpSpPr>
          <a:xfrm>
            <a:off x="11320430" y="5829242"/>
            <a:ext cx="5938870" cy="2730175"/>
            <a:chOff x="0" y="-139364"/>
            <a:chExt cx="7918493" cy="3640233"/>
          </a:xfrm>
        </p:grpSpPr>
        <p:grpSp>
          <p:nvGrpSpPr>
            <p:cNvPr id="285" name="Google Shape;285;p18"/>
            <p:cNvGrpSpPr/>
            <p:nvPr/>
          </p:nvGrpSpPr>
          <p:grpSpPr>
            <a:xfrm>
              <a:off x="0" y="-139364"/>
              <a:ext cx="7918493" cy="3640233"/>
              <a:chOff x="0" y="-38100"/>
              <a:chExt cx="2164795" cy="995184"/>
            </a:xfrm>
          </p:grpSpPr>
          <p:sp>
            <p:nvSpPr>
              <p:cNvPr id="286" name="Google Shape;286;p18"/>
              <p:cNvSpPr/>
              <p:nvPr/>
            </p:nvSpPr>
            <p:spPr>
              <a:xfrm>
                <a:off x="0" y="0"/>
                <a:ext cx="2164795" cy="957084"/>
              </a:xfrm>
              <a:custGeom>
                <a:rect b="b" l="l" r="r" t="t"/>
                <a:pathLst>
                  <a:path extrusionOk="0" h="957084" w="2164795">
                    <a:moveTo>
                      <a:pt x="48037" y="0"/>
                    </a:moveTo>
                    <a:lnTo>
                      <a:pt x="2116758" y="0"/>
                    </a:lnTo>
                    <a:cubicBezTo>
                      <a:pt x="2143288" y="0"/>
                      <a:pt x="2164795" y="21507"/>
                      <a:pt x="2164795" y="48037"/>
                    </a:cubicBezTo>
                    <a:lnTo>
                      <a:pt x="2164795" y="909047"/>
                    </a:lnTo>
                    <a:cubicBezTo>
                      <a:pt x="2164795" y="921787"/>
                      <a:pt x="2159734" y="934006"/>
                      <a:pt x="2150725" y="943014"/>
                    </a:cubicBezTo>
                    <a:cubicBezTo>
                      <a:pt x="2141716" y="952023"/>
                      <a:pt x="2129498" y="957084"/>
                      <a:pt x="2116758" y="957084"/>
                    </a:cubicBezTo>
                    <a:lnTo>
                      <a:pt x="48037" y="957084"/>
                    </a:lnTo>
                    <a:cubicBezTo>
                      <a:pt x="21507" y="957084"/>
                      <a:pt x="0" y="935577"/>
                      <a:pt x="0" y="909047"/>
                    </a:cubicBezTo>
                    <a:lnTo>
                      <a:pt x="0" y="48037"/>
                    </a:lnTo>
                    <a:cubicBezTo>
                      <a:pt x="0" y="21507"/>
                      <a:pt x="21507" y="0"/>
                      <a:pt x="48037" y="0"/>
                    </a:cubicBezTo>
                    <a:close/>
                  </a:path>
                </a:pathLst>
              </a:custGeom>
              <a:solidFill>
                <a:srgbClr val="FEF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txBox="1"/>
              <p:nvPr/>
            </p:nvSpPr>
            <p:spPr>
              <a:xfrm>
                <a:off x="0" y="-38100"/>
                <a:ext cx="2164795" cy="9951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8" name="Google Shape;288;p18"/>
            <p:cNvSpPr txBox="1"/>
            <p:nvPr/>
          </p:nvSpPr>
          <p:spPr>
            <a:xfrm>
              <a:off x="582607" y="492673"/>
              <a:ext cx="6819217" cy="2451752"/>
            </a:xfrm>
            <a:prstGeom prst="rect">
              <a:avLst/>
            </a:prstGeom>
            <a:noFill/>
            <a:ln>
              <a:noFill/>
            </a:ln>
          </p:spPr>
          <p:txBody>
            <a:bodyPr anchorCtr="0" anchor="t" bIns="0" lIns="0" spcFirstLastPara="1" rIns="0" wrap="square" tIns="0">
              <a:spAutoFit/>
            </a:bodyPr>
            <a:lstStyle/>
            <a:p>
              <a:pPr indent="0" lvl="0" marL="0" marR="0" rtl="0" algn="l">
                <a:lnSpc>
                  <a:spcPct val="140050"/>
                </a:lnSpc>
                <a:spcBef>
                  <a:spcPts val="0"/>
                </a:spcBef>
                <a:spcAft>
                  <a:spcPts val="0"/>
                </a:spcAft>
                <a:buNone/>
              </a:pPr>
              <a:r>
                <a:rPr b="0" i="0" lang="vi-VN" sz="3543" u="none" cap="none" strike="noStrike">
                  <a:solidFill>
                    <a:srgbClr val="000000"/>
                  </a:solidFill>
                  <a:latin typeface="Montserrat"/>
                  <a:ea typeface="Montserrat"/>
                  <a:cs typeface="Montserrat"/>
                  <a:sym typeface="Montserrat"/>
                </a:rPr>
                <a:t>Tỷ lệ phân chia dữ liệu:</a:t>
              </a:r>
              <a:endParaRPr/>
            </a:p>
            <a:p>
              <a:pPr indent="0" lvl="0" marL="0" marR="0" rtl="0" algn="l">
                <a:lnSpc>
                  <a:spcPct val="140050"/>
                </a:lnSpc>
                <a:spcBef>
                  <a:spcPts val="0"/>
                </a:spcBef>
                <a:spcAft>
                  <a:spcPts val="0"/>
                </a:spcAft>
                <a:buNone/>
              </a:pPr>
              <a:r>
                <a:rPr b="0" i="0" lang="vi-VN" sz="3543" u="none" cap="none" strike="noStrike">
                  <a:solidFill>
                    <a:srgbClr val="000000"/>
                  </a:solidFill>
                  <a:latin typeface="Montserrat"/>
                  <a:ea typeface="Montserrat"/>
                  <a:cs typeface="Montserrat"/>
                  <a:sym typeface="Montserrat"/>
                </a:rPr>
                <a:t>Tập training: 80%</a:t>
              </a:r>
              <a:endParaRPr/>
            </a:p>
            <a:p>
              <a:pPr indent="0" lvl="0" marL="0" marR="0" rtl="0" algn="l">
                <a:lnSpc>
                  <a:spcPct val="140050"/>
                </a:lnSpc>
                <a:spcBef>
                  <a:spcPts val="0"/>
                </a:spcBef>
                <a:spcAft>
                  <a:spcPts val="0"/>
                </a:spcAft>
                <a:buNone/>
              </a:pPr>
              <a:r>
                <a:rPr b="0" i="0" lang="vi-VN" sz="3543" u="none" cap="none" strike="noStrike">
                  <a:solidFill>
                    <a:srgbClr val="000000"/>
                  </a:solidFill>
                  <a:latin typeface="Montserrat"/>
                  <a:ea typeface="Montserrat"/>
                  <a:cs typeface="Montserrat"/>
                  <a:sym typeface="Montserrat"/>
                </a:rPr>
                <a:t>Tập test: 20%</a:t>
              </a:r>
              <a:endParaRPr/>
            </a:p>
          </p:txBody>
        </p:sp>
      </p:grpSp>
      <p:sp>
        <p:nvSpPr>
          <p:cNvPr id="289" name="Google Shape;289;p18"/>
          <p:cNvSpPr/>
          <p:nvPr/>
        </p:nvSpPr>
        <p:spPr>
          <a:xfrm>
            <a:off x="1914383" y="2861147"/>
            <a:ext cx="10692381" cy="3426383"/>
          </a:xfrm>
          <a:custGeom>
            <a:rect b="b" l="l" r="r" t="t"/>
            <a:pathLst>
              <a:path extrusionOk="0" h="3426383" w="10692381">
                <a:moveTo>
                  <a:pt x="0" y="0"/>
                </a:moveTo>
                <a:lnTo>
                  <a:pt x="10692381" y="0"/>
                </a:lnTo>
                <a:lnTo>
                  <a:pt x="10692381" y="3426383"/>
                </a:lnTo>
                <a:lnTo>
                  <a:pt x="0" y="3426383"/>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3" name="Shape 293"/>
        <p:cNvGrpSpPr/>
        <p:nvPr/>
      </p:nvGrpSpPr>
      <p:grpSpPr>
        <a:xfrm>
          <a:off x="0" y="0"/>
          <a:ext cx="0" cy="0"/>
          <a:chOff x="0" y="0"/>
          <a:chExt cx="0" cy="0"/>
        </a:xfrm>
      </p:grpSpPr>
      <p:sp>
        <p:nvSpPr>
          <p:cNvPr id="294" name="Google Shape;294;p19"/>
          <p:cNvSpPr/>
          <p:nvPr/>
        </p:nvSpPr>
        <p:spPr>
          <a:xfrm>
            <a:off x="4875015" y="542925"/>
            <a:ext cx="9201150" cy="9201150"/>
          </a:xfrm>
          <a:custGeom>
            <a:rect b="b" l="l" r="r" t="t"/>
            <a:pathLst>
              <a:path extrusionOk="0" h="9201150" w="9201150">
                <a:moveTo>
                  <a:pt x="0" y="0"/>
                </a:moveTo>
                <a:lnTo>
                  <a:pt x="9201150" y="0"/>
                </a:lnTo>
                <a:lnTo>
                  <a:pt x="9201150" y="9201150"/>
                </a:lnTo>
                <a:lnTo>
                  <a:pt x="0" y="9201150"/>
                </a:lnTo>
                <a:lnTo>
                  <a:pt x="0" y="0"/>
                </a:lnTo>
                <a:close/>
              </a:path>
            </a:pathLst>
          </a:custGeom>
          <a:blipFill rotWithShape="1">
            <a:blip r:embed="rId3">
              <a:alphaModFix amt="30000"/>
            </a:blip>
            <a:stretch>
              <a:fillRect b="0" l="0" r="0" t="0"/>
            </a:stretch>
          </a:blipFill>
          <a:ln>
            <a:noFill/>
          </a:ln>
        </p:spPr>
      </p:sp>
      <p:sp>
        <p:nvSpPr>
          <p:cNvPr id="295" name="Google Shape;295;p19"/>
          <p:cNvSpPr/>
          <p:nvPr/>
        </p:nvSpPr>
        <p:spPr>
          <a:xfrm rot="2578375">
            <a:off x="8323700" y="-4291982"/>
            <a:ext cx="15959856" cy="8583964"/>
          </a:xfrm>
          <a:custGeom>
            <a:rect b="b" l="l" r="r" t="t"/>
            <a:pathLst>
              <a:path extrusionOk="0" h="8583964" w="15959856">
                <a:moveTo>
                  <a:pt x="0" y="0"/>
                </a:moveTo>
                <a:lnTo>
                  <a:pt x="15959857" y="0"/>
                </a:lnTo>
                <a:lnTo>
                  <a:pt x="15959857" y="8583964"/>
                </a:lnTo>
                <a:lnTo>
                  <a:pt x="0" y="8583964"/>
                </a:lnTo>
                <a:lnTo>
                  <a:pt x="0" y="0"/>
                </a:lnTo>
                <a:close/>
              </a:path>
            </a:pathLst>
          </a:custGeom>
          <a:blipFill rotWithShape="1">
            <a:blip r:embed="rId4">
              <a:alphaModFix/>
            </a:blip>
            <a:stretch>
              <a:fillRect b="0" l="0" r="0" t="0"/>
            </a:stretch>
          </a:blipFill>
          <a:ln>
            <a:noFill/>
          </a:ln>
        </p:spPr>
      </p:sp>
      <p:sp>
        <p:nvSpPr>
          <p:cNvPr id="296" name="Google Shape;296;p19"/>
          <p:cNvSpPr txBox="1"/>
          <p:nvPr/>
        </p:nvSpPr>
        <p:spPr>
          <a:xfrm>
            <a:off x="5089982" y="3435624"/>
            <a:ext cx="8771215" cy="2817697"/>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vi-VN" sz="8081" u="none" cap="none" strike="noStrike">
                <a:solidFill>
                  <a:srgbClr val="FFFFFF"/>
                </a:solidFill>
                <a:latin typeface="Montserrat"/>
                <a:ea typeface="Montserrat"/>
                <a:cs typeface="Montserrat"/>
                <a:sym typeface="Montserrat"/>
              </a:rPr>
              <a:t>HUẤN LUYỆN MÔ HÌNH</a:t>
            </a:r>
            <a:endParaRPr/>
          </a:p>
        </p:txBody>
      </p:sp>
      <p:sp>
        <p:nvSpPr>
          <p:cNvPr id="297" name="Google Shape;297;p19"/>
          <p:cNvSpPr txBox="1"/>
          <p:nvPr/>
        </p:nvSpPr>
        <p:spPr>
          <a:xfrm>
            <a:off x="7846797" y="6475852"/>
            <a:ext cx="3257585" cy="706904"/>
          </a:xfrm>
          <a:prstGeom prst="rect">
            <a:avLst/>
          </a:prstGeom>
          <a:noFill/>
          <a:ln>
            <a:noFill/>
          </a:ln>
        </p:spPr>
        <p:txBody>
          <a:bodyPr anchorCtr="0" anchor="t" bIns="0" lIns="0" spcFirstLastPara="1" rIns="0" wrap="square" tIns="0">
            <a:spAutoFit/>
          </a:bodyPr>
          <a:lstStyle/>
          <a:p>
            <a:pPr indent="0" lvl="0" marL="0" marR="0" rtl="0" algn="ctr">
              <a:lnSpc>
                <a:spcPct val="148017"/>
              </a:lnSpc>
              <a:spcBef>
                <a:spcPts val="0"/>
              </a:spcBef>
              <a:spcAft>
                <a:spcPts val="0"/>
              </a:spcAft>
              <a:buNone/>
            </a:pPr>
            <a:r>
              <a:rPr b="0" i="0" lang="vi-VN" sz="3959" u="none" cap="none" strike="noStrike">
                <a:solidFill>
                  <a:srgbClr val="FFFFFF"/>
                </a:solidFill>
                <a:latin typeface="Montserrat"/>
                <a:ea typeface="Montserrat"/>
                <a:cs typeface="Montserrat"/>
                <a:sym typeface="Montserrat"/>
              </a:rPr>
              <a:t>KẾT QUẢ</a:t>
            </a:r>
            <a:endParaRPr/>
          </a:p>
        </p:txBody>
      </p:sp>
      <p:sp>
        <p:nvSpPr>
          <p:cNvPr id="298" name="Google Shape;298;p19"/>
          <p:cNvSpPr/>
          <p:nvPr/>
        </p:nvSpPr>
        <p:spPr>
          <a:xfrm rot="1366517">
            <a:off x="-1768901" y="4979430"/>
            <a:ext cx="12307770" cy="7200900"/>
          </a:xfrm>
          <a:custGeom>
            <a:rect b="b" l="l" r="r" t="t"/>
            <a:pathLst>
              <a:path extrusionOk="0" h="7200900" w="12307770">
                <a:moveTo>
                  <a:pt x="0" y="0"/>
                </a:moveTo>
                <a:lnTo>
                  <a:pt x="12307770" y="0"/>
                </a:lnTo>
                <a:lnTo>
                  <a:pt x="12307770" y="7200900"/>
                </a:lnTo>
                <a:lnTo>
                  <a:pt x="0" y="7200900"/>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7" name="Shape 97"/>
        <p:cNvGrpSpPr/>
        <p:nvPr/>
      </p:nvGrpSpPr>
      <p:grpSpPr>
        <a:xfrm>
          <a:off x="0" y="0"/>
          <a:ext cx="0" cy="0"/>
          <a:chOff x="0" y="0"/>
          <a:chExt cx="0" cy="0"/>
        </a:xfrm>
      </p:grpSpPr>
      <p:sp>
        <p:nvSpPr>
          <p:cNvPr id="98" name="Google Shape;98;p2"/>
          <p:cNvSpPr/>
          <p:nvPr/>
        </p:nvSpPr>
        <p:spPr>
          <a:xfrm>
            <a:off x="13433588" y="5806884"/>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99" name="Google Shape;99;p2"/>
          <p:cNvSpPr/>
          <p:nvPr/>
        </p:nvSpPr>
        <p:spPr>
          <a:xfrm>
            <a:off x="11227207" y="1818508"/>
            <a:ext cx="7060793" cy="6649983"/>
          </a:xfrm>
          <a:custGeom>
            <a:rect b="b" l="l" r="r" t="t"/>
            <a:pathLst>
              <a:path extrusionOk="0" h="6649983" w="7060793">
                <a:moveTo>
                  <a:pt x="0" y="0"/>
                </a:moveTo>
                <a:lnTo>
                  <a:pt x="7060793" y="0"/>
                </a:lnTo>
                <a:lnTo>
                  <a:pt x="7060793" y="6649984"/>
                </a:lnTo>
                <a:lnTo>
                  <a:pt x="0" y="6649984"/>
                </a:lnTo>
                <a:lnTo>
                  <a:pt x="0" y="0"/>
                </a:lnTo>
                <a:close/>
              </a:path>
            </a:pathLst>
          </a:custGeom>
          <a:blipFill rotWithShape="1">
            <a:blip r:embed="rId4">
              <a:alphaModFix/>
            </a:blip>
            <a:stretch>
              <a:fillRect b="0" l="0" r="0" t="0"/>
            </a:stretch>
          </a:blipFill>
          <a:ln>
            <a:noFill/>
          </a:ln>
        </p:spPr>
      </p:sp>
      <p:sp>
        <p:nvSpPr>
          <p:cNvPr id="100" name="Google Shape;100;p2"/>
          <p:cNvSpPr/>
          <p:nvPr/>
        </p:nvSpPr>
        <p:spPr>
          <a:xfrm>
            <a:off x="-4664621" y="-753127"/>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101" name="Google Shape;101;p2"/>
          <p:cNvSpPr txBox="1"/>
          <p:nvPr/>
        </p:nvSpPr>
        <p:spPr>
          <a:xfrm>
            <a:off x="1840626" y="3256898"/>
            <a:ext cx="8893089" cy="4096727"/>
          </a:xfrm>
          <a:prstGeom prst="rect">
            <a:avLst/>
          </a:prstGeom>
          <a:noFill/>
          <a:ln>
            <a:noFill/>
          </a:ln>
        </p:spPr>
        <p:txBody>
          <a:bodyPr anchorCtr="0" anchor="t" bIns="0" lIns="0" spcFirstLastPara="1" rIns="0" wrap="square" tIns="0">
            <a:spAutoFit/>
          </a:bodyPr>
          <a:lstStyle/>
          <a:p>
            <a:pPr indent="0" lvl="0" marL="0" marR="0" rtl="0" algn="just">
              <a:lnSpc>
                <a:spcPct val="140023"/>
              </a:lnSpc>
              <a:spcBef>
                <a:spcPts val="0"/>
              </a:spcBef>
              <a:spcAft>
                <a:spcPts val="0"/>
              </a:spcAft>
              <a:buNone/>
            </a:pPr>
            <a:r>
              <a:rPr b="0" i="0" lang="vi-VN" sz="2586" u="none" cap="none" strike="noStrike">
                <a:solidFill>
                  <a:srgbClr val="FFFFFF"/>
                </a:solidFill>
                <a:latin typeface="Montserrat"/>
                <a:ea typeface="Montserrat"/>
                <a:cs typeface="Montserrat"/>
                <a:sym typeface="Montserrat"/>
              </a:rPr>
              <a:t>Đề tài được thực hiện nhằm xây dựng mô hình dự báo chỉ số chất lượng không khí (AQI) dựa trên dữ liệu môi trường thực tế như PM2.5, PM10 và các yếu tố thời tiết. Tập trung vào việc áp dụng và so sánh hai thuật toán phổ biến: Linear Regression và Random Forest. Mục tiêu của đề tài là đánh giá khả năng dự đoán của từng mô hình, phân tích các yếu tố ảnh hưởng đến AQI và lựa chọn mô hình tối ưu cho bài toán dự báo ô nhiễm không khí.</a:t>
            </a:r>
            <a:endParaRPr/>
          </a:p>
        </p:txBody>
      </p:sp>
      <p:sp>
        <p:nvSpPr>
          <p:cNvPr id="102" name="Google Shape;102;p2"/>
          <p:cNvSpPr txBox="1"/>
          <p:nvPr/>
        </p:nvSpPr>
        <p:spPr>
          <a:xfrm>
            <a:off x="1840626" y="2289480"/>
            <a:ext cx="8372084" cy="1015043"/>
          </a:xfrm>
          <a:prstGeom prst="rect">
            <a:avLst/>
          </a:prstGeom>
          <a:noFill/>
          <a:ln>
            <a:noFill/>
          </a:ln>
        </p:spPr>
        <p:txBody>
          <a:bodyPr anchorCtr="0" anchor="t" bIns="0" lIns="0" spcFirstLastPara="1" rIns="0" wrap="square" tIns="0">
            <a:spAutoFit/>
          </a:bodyPr>
          <a:lstStyle/>
          <a:p>
            <a:pPr indent="0" lvl="0" marL="0" marR="0" rtl="0" algn="just">
              <a:lnSpc>
                <a:spcPct val="112992"/>
              </a:lnSpc>
              <a:spcBef>
                <a:spcPts val="0"/>
              </a:spcBef>
              <a:spcAft>
                <a:spcPts val="0"/>
              </a:spcAft>
              <a:buNone/>
            </a:pPr>
            <a:r>
              <a:rPr b="0" i="0" lang="vi-VN" sz="7035" u="none" cap="none" strike="noStrike">
                <a:solidFill>
                  <a:srgbClr val="FFFFFF"/>
                </a:solidFill>
                <a:latin typeface="Montserrat"/>
                <a:ea typeface="Montserrat"/>
                <a:cs typeface="Montserrat"/>
                <a:sym typeface="Montserrat"/>
              </a:rPr>
              <a:t>GIỚI THIỆU ĐỀ TÀI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3" name="Shape 303"/>
        <p:cNvGrpSpPr/>
        <p:nvPr/>
      </p:nvGrpSpPr>
      <p:grpSpPr>
        <a:xfrm>
          <a:off x="0" y="0"/>
          <a:ext cx="0" cy="0"/>
          <a:chOff x="0" y="0"/>
          <a:chExt cx="0" cy="0"/>
        </a:xfrm>
      </p:grpSpPr>
      <p:sp>
        <p:nvSpPr>
          <p:cNvPr id="304" name="Google Shape;304;p20"/>
          <p:cNvSpPr/>
          <p:nvPr/>
        </p:nvSpPr>
        <p:spPr>
          <a:xfrm>
            <a:off x="-1023522" y="-4057650"/>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305" name="Google Shape;305;p20"/>
          <p:cNvSpPr/>
          <p:nvPr/>
        </p:nvSpPr>
        <p:spPr>
          <a:xfrm>
            <a:off x="15230200" y="2813114"/>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grpSp>
        <p:nvGrpSpPr>
          <p:cNvPr id="306" name="Google Shape;306;p20"/>
          <p:cNvGrpSpPr/>
          <p:nvPr/>
        </p:nvGrpSpPr>
        <p:grpSpPr>
          <a:xfrm>
            <a:off x="597042" y="2813114"/>
            <a:ext cx="17093917" cy="6191523"/>
            <a:chOff x="0" y="0"/>
            <a:chExt cx="22791889" cy="8255364"/>
          </a:xfrm>
        </p:grpSpPr>
        <p:sp>
          <p:nvSpPr>
            <p:cNvPr id="307" name="Google Shape;307;p20"/>
            <p:cNvSpPr/>
            <p:nvPr/>
          </p:nvSpPr>
          <p:spPr>
            <a:xfrm>
              <a:off x="0" y="0"/>
              <a:ext cx="14183548" cy="8255364"/>
            </a:xfrm>
            <a:custGeom>
              <a:rect b="b" l="l" r="r" t="t"/>
              <a:pathLst>
                <a:path extrusionOk="0" h="8255364" w="14183548">
                  <a:moveTo>
                    <a:pt x="0" y="0"/>
                  </a:moveTo>
                  <a:lnTo>
                    <a:pt x="14183548" y="0"/>
                  </a:lnTo>
                  <a:lnTo>
                    <a:pt x="14183548" y="8255364"/>
                  </a:lnTo>
                  <a:lnTo>
                    <a:pt x="0" y="8255364"/>
                  </a:lnTo>
                  <a:lnTo>
                    <a:pt x="0" y="0"/>
                  </a:lnTo>
                  <a:close/>
                </a:path>
              </a:pathLst>
            </a:custGeom>
            <a:blipFill rotWithShape="1">
              <a:blip r:embed="rId4">
                <a:alphaModFix/>
              </a:blip>
              <a:stretch>
                <a:fillRect b="0" l="0" r="0" t="0"/>
              </a:stretch>
            </a:blipFill>
            <a:ln>
              <a:noFill/>
            </a:ln>
          </p:spPr>
        </p:sp>
        <p:sp>
          <p:nvSpPr>
            <p:cNvPr id="308" name="Google Shape;308;p20"/>
            <p:cNvSpPr/>
            <p:nvPr/>
          </p:nvSpPr>
          <p:spPr>
            <a:xfrm>
              <a:off x="14183548" y="0"/>
              <a:ext cx="8608341" cy="8255364"/>
            </a:xfrm>
            <a:custGeom>
              <a:rect b="b" l="l" r="r" t="t"/>
              <a:pathLst>
                <a:path extrusionOk="0" h="8255364" w="8608341">
                  <a:moveTo>
                    <a:pt x="0" y="0"/>
                  </a:moveTo>
                  <a:lnTo>
                    <a:pt x="8608341" y="0"/>
                  </a:lnTo>
                  <a:lnTo>
                    <a:pt x="8608341" y="8255364"/>
                  </a:lnTo>
                  <a:lnTo>
                    <a:pt x="0" y="8255364"/>
                  </a:lnTo>
                  <a:lnTo>
                    <a:pt x="0" y="0"/>
                  </a:lnTo>
                  <a:close/>
                </a:path>
              </a:pathLst>
            </a:custGeom>
            <a:blipFill rotWithShape="1">
              <a:blip r:embed="rId5">
                <a:alphaModFix/>
              </a:blip>
              <a:stretch>
                <a:fillRect b="0" l="-1631" r="-1631" t="0"/>
              </a:stretch>
            </a:blipFill>
            <a:ln>
              <a:noFill/>
            </a:ln>
          </p:spPr>
        </p:sp>
      </p:grpSp>
      <p:sp>
        <p:nvSpPr>
          <p:cNvPr id="309" name="Google Shape;309;p20"/>
          <p:cNvSpPr txBox="1"/>
          <p:nvPr/>
        </p:nvSpPr>
        <p:spPr>
          <a:xfrm>
            <a:off x="5823547" y="1474106"/>
            <a:ext cx="6640906" cy="639504"/>
          </a:xfrm>
          <a:prstGeom prst="rect">
            <a:avLst/>
          </a:prstGeom>
          <a:noFill/>
          <a:ln>
            <a:noFill/>
          </a:ln>
        </p:spPr>
        <p:txBody>
          <a:bodyPr anchorCtr="0" anchor="t" bIns="0" lIns="0" spcFirstLastPara="1" rIns="0" wrap="square" tIns="0">
            <a:spAutoFit/>
          </a:bodyPr>
          <a:lstStyle/>
          <a:p>
            <a:pPr indent="0" lvl="0" marL="0" marR="0" rtl="0" algn="ctr">
              <a:lnSpc>
                <a:spcPct val="112987"/>
              </a:lnSpc>
              <a:spcBef>
                <a:spcPts val="0"/>
              </a:spcBef>
              <a:spcAft>
                <a:spcPts val="0"/>
              </a:spcAft>
              <a:buNone/>
            </a:pPr>
            <a:r>
              <a:rPr b="0" i="0" lang="vi-VN" sz="4435" u="none" cap="none" strike="noStrike">
                <a:solidFill>
                  <a:srgbClr val="FFFFFF"/>
                </a:solidFill>
                <a:latin typeface="Montserrat"/>
                <a:ea typeface="Montserrat"/>
                <a:cs typeface="Montserrat"/>
                <a:sym typeface="Montserrat"/>
              </a:rPr>
              <a:t>LINEAR REGRESSION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4" name="Shape 314"/>
        <p:cNvGrpSpPr/>
        <p:nvPr/>
      </p:nvGrpSpPr>
      <p:grpSpPr>
        <a:xfrm>
          <a:off x="0" y="0"/>
          <a:ext cx="0" cy="0"/>
          <a:chOff x="0" y="0"/>
          <a:chExt cx="0" cy="0"/>
        </a:xfrm>
      </p:grpSpPr>
      <p:sp>
        <p:nvSpPr>
          <p:cNvPr id="315" name="Google Shape;315;p21"/>
          <p:cNvSpPr/>
          <p:nvPr/>
        </p:nvSpPr>
        <p:spPr>
          <a:xfrm>
            <a:off x="-4314215" y="2813114"/>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316" name="Google Shape;316;p21"/>
          <p:cNvSpPr/>
          <p:nvPr/>
        </p:nvSpPr>
        <p:spPr>
          <a:xfrm>
            <a:off x="14056135" y="-3559748"/>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grpSp>
        <p:nvGrpSpPr>
          <p:cNvPr id="317" name="Google Shape;317;p21"/>
          <p:cNvGrpSpPr/>
          <p:nvPr/>
        </p:nvGrpSpPr>
        <p:grpSpPr>
          <a:xfrm>
            <a:off x="1260544" y="2671085"/>
            <a:ext cx="16122537" cy="6002034"/>
            <a:chOff x="0" y="0"/>
            <a:chExt cx="21496717" cy="8002712"/>
          </a:xfrm>
        </p:grpSpPr>
        <p:sp>
          <p:nvSpPr>
            <p:cNvPr id="318" name="Google Shape;318;p21"/>
            <p:cNvSpPr/>
            <p:nvPr/>
          </p:nvSpPr>
          <p:spPr>
            <a:xfrm>
              <a:off x="0" y="0"/>
              <a:ext cx="12882415" cy="8002712"/>
            </a:xfrm>
            <a:custGeom>
              <a:rect b="b" l="l" r="r" t="t"/>
              <a:pathLst>
                <a:path extrusionOk="0" h="8002712" w="12882415">
                  <a:moveTo>
                    <a:pt x="0" y="0"/>
                  </a:moveTo>
                  <a:lnTo>
                    <a:pt x="12882415" y="0"/>
                  </a:lnTo>
                  <a:lnTo>
                    <a:pt x="12882415" y="8002712"/>
                  </a:lnTo>
                  <a:lnTo>
                    <a:pt x="0" y="8002712"/>
                  </a:lnTo>
                  <a:lnTo>
                    <a:pt x="0" y="0"/>
                  </a:lnTo>
                  <a:close/>
                </a:path>
              </a:pathLst>
            </a:custGeom>
            <a:blipFill rotWithShape="1">
              <a:blip r:embed="rId4">
                <a:alphaModFix/>
              </a:blip>
              <a:stretch>
                <a:fillRect b="0" l="0" r="0" t="0"/>
              </a:stretch>
            </a:blipFill>
            <a:ln>
              <a:noFill/>
            </a:ln>
          </p:spPr>
        </p:sp>
        <p:sp>
          <p:nvSpPr>
            <p:cNvPr id="319" name="Google Shape;319;p21"/>
            <p:cNvSpPr/>
            <p:nvPr/>
          </p:nvSpPr>
          <p:spPr>
            <a:xfrm>
              <a:off x="12882415" y="0"/>
              <a:ext cx="8614302" cy="8002712"/>
            </a:xfrm>
            <a:custGeom>
              <a:rect b="b" l="l" r="r" t="t"/>
              <a:pathLst>
                <a:path extrusionOk="0" h="8002712" w="8614302">
                  <a:moveTo>
                    <a:pt x="0" y="0"/>
                  </a:moveTo>
                  <a:lnTo>
                    <a:pt x="8614302" y="0"/>
                  </a:lnTo>
                  <a:lnTo>
                    <a:pt x="8614302" y="8002712"/>
                  </a:lnTo>
                  <a:lnTo>
                    <a:pt x="0" y="8002712"/>
                  </a:lnTo>
                  <a:lnTo>
                    <a:pt x="0" y="0"/>
                  </a:lnTo>
                  <a:close/>
                </a:path>
              </a:pathLst>
            </a:custGeom>
            <a:blipFill rotWithShape="1">
              <a:blip r:embed="rId5">
                <a:alphaModFix/>
              </a:blip>
              <a:stretch>
                <a:fillRect b="0" l="0" r="0" t="0"/>
              </a:stretch>
            </a:blipFill>
            <a:ln>
              <a:noFill/>
            </a:ln>
          </p:spPr>
        </p:sp>
      </p:grpSp>
      <p:sp>
        <p:nvSpPr>
          <p:cNvPr id="320" name="Google Shape;320;p21"/>
          <p:cNvSpPr txBox="1"/>
          <p:nvPr/>
        </p:nvSpPr>
        <p:spPr>
          <a:xfrm>
            <a:off x="6001360" y="1564790"/>
            <a:ext cx="6640906" cy="721038"/>
          </a:xfrm>
          <a:prstGeom prst="rect">
            <a:avLst/>
          </a:prstGeom>
          <a:noFill/>
          <a:ln>
            <a:noFill/>
          </a:ln>
        </p:spPr>
        <p:txBody>
          <a:bodyPr anchorCtr="0" anchor="t" bIns="0" lIns="0" spcFirstLastPara="1" rIns="0" wrap="square" tIns="0">
            <a:spAutoFit/>
          </a:bodyPr>
          <a:lstStyle/>
          <a:p>
            <a:pPr indent="0" lvl="0" marL="0" marR="0" rtl="0" algn="ctr">
              <a:lnSpc>
                <a:spcPct val="112989"/>
              </a:lnSpc>
              <a:spcBef>
                <a:spcPts val="0"/>
              </a:spcBef>
              <a:spcAft>
                <a:spcPts val="0"/>
              </a:spcAft>
              <a:buNone/>
            </a:pPr>
            <a:r>
              <a:rPr b="0" i="0" lang="vi-VN" sz="5035" u="none" cap="none" strike="noStrike">
                <a:solidFill>
                  <a:srgbClr val="FFFFFF"/>
                </a:solidFill>
                <a:latin typeface="Montserrat"/>
                <a:ea typeface="Montserrat"/>
                <a:cs typeface="Montserrat"/>
                <a:sym typeface="Montserrat"/>
              </a:rPr>
              <a:t>RANDOM FORREST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5" name="Shape 325"/>
        <p:cNvGrpSpPr/>
        <p:nvPr/>
      </p:nvGrpSpPr>
      <p:grpSpPr>
        <a:xfrm>
          <a:off x="0" y="0"/>
          <a:ext cx="0" cy="0"/>
          <a:chOff x="0" y="0"/>
          <a:chExt cx="0" cy="0"/>
        </a:xfrm>
      </p:grpSpPr>
      <p:sp>
        <p:nvSpPr>
          <p:cNvPr id="326" name="Google Shape;326;p22"/>
          <p:cNvSpPr/>
          <p:nvPr/>
        </p:nvSpPr>
        <p:spPr>
          <a:xfrm>
            <a:off x="2716530" y="-4057650"/>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327" name="Google Shape;327;p22"/>
          <p:cNvSpPr/>
          <p:nvPr/>
        </p:nvSpPr>
        <p:spPr>
          <a:xfrm>
            <a:off x="6622319" y="6361959"/>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328" name="Google Shape;328;p22"/>
          <p:cNvSpPr/>
          <p:nvPr/>
        </p:nvSpPr>
        <p:spPr>
          <a:xfrm>
            <a:off x="-1122163" y="1263543"/>
            <a:ext cx="8172675" cy="7759914"/>
          </a:xfrm>
          <a:custGeom>
            <a:rect b="b" l="l" r="r" t="t"/>
            <a:pathLst>
              <a:path extrusionOk="0" h="7759914" w="8172675">
                <a:moveTo>
                  <a:pt x="0" y="0"/>
                </a:moveTo>
                <a:lnTo>
                  <a:pt x="8172675" y="0"/>
                </a:lnTo>
                <a:lnTo>
                  <a:pt x="8172675" y="7759914"/>
                </a:lnTo>
                <a:lnTo>
                  <a:pt x="0" y="7759914"/>
                </a:lnTo>
                <a:lnTo>
                  <a:pt x="0" y="0"/>
                </a:lnTo>
                <a:close/>
              </a:path>
            </a:pathLst>
          </a:custGeom>
          <a:blipFill rotWithShape="1">
            <a:blip r:embed="rId4">
              <a:alphaModFix/>
            </a:blip>
            <a:stretch>
              <a:fillRect b="0" l="0" r="0" t="0"/>
            </a:stretch>
          </a:blipFill>
          <a:ln>
            <a:noFill/>
          </a:ln>
        </p:spPr>
      </p:sp>
      <p:sp>
        <p:nvSpPr>
          <p:cNvPr id="329" name="Google Shape;329;p22"/>
          <p:cNvSpPr/>
          <p:nvPr/>
        </p:nvSpPr>
        <p:spPr>
          <a:xfrm>
            <a:off x="1028700" y="1999025"/>
            <a:ext cx="16230600" cy="7106875"/>
          </a:xfrm>
          <a:custGeom>
            <a:rect b="b" l="l" r="r" t="t"/>
            <a:pathLst>
              <a:path extrusionOk="0" h="7106875" w="16230600">
                <a:moveTo>
                  <a:pt x="0" y="0"/>
                </a:moveTo>
                <a:lnTo>
                  <a:pt x="16230600" y="0"/>
                </a:lnTo>
                <a:lnTo>
                  <a:pt x="16230600" y="7106875"/>
                </a:lnTo>
                <a:lnTo>
                  <a:pt x="0" y="7106875"/>
                </a:lnTo>
                <a:lnTo>
                  <a:pt x="0" y="0"/>
                </a:lnTo>
                <a:close/>
              </a:path>
            </a:pathLst>
          </a:custGeom>
          <a:blipFill rotWithShape="1">
            <a:blip r:embed="rId5">
              <a:alphaModFix/>
            </a:blip>
            <a:stretch>
              <a:fillRect b="-1098" l="0" r="0" t="-1097"/>
            </a:stretch>
          </a:blipFill>
          <a:ln>
            <a:noFill/>
          </a:ln>
        </p:spPr>
      </p:sp>
      <p:sp>
        <p:nvSpPr>
          <p:cNvPr id="330" name="Google Shape;330;p22"/>
          <p:cNvSpPr txBox="1"/>
          <p:nvPr/>
        </p:nvSpPr>
        <p:spPr>
          <a:xfrm>
            <a:off x="1028700" y="842632"/>
            <a:ext cx="4783034" cy="1156393"/>
          </a:xfrm>
          <a:prstGeom prst="rect">
            <a:avLst/>
          </a:prstGeom>
          <a:noFill/>
          <a:ln>
            <a:noFill/>
          </a:ln>
        </p:spPr>
        <p:txBody>
          <a:bodyPr anchorCtr="0" anchor="t" bIns="0" lIns="0" spcFirstLastPara="1" rIns="0" wrap="square" tIns="0">
            <a:spAutoFit/>
          </a:bodyPr>
          <a:lstStyle/>
          <a:p>
            <a:pPr indent="0" lvl="0" marL="0" marR="0" rtl="0" algn="just">
              <a:lnSpc>
                <a:spcPct val="112993"/>
              </a:lnSpc>
              <a:spcBef>
                <a:spcPts val="0"/>
              </a:spcBef>
              <a:spcAft>
                <a:spcPts val="0"/>
              </a:spcAft>
              <a:buNone/>
            </a:pPr>
            <a:r>
              <a:rPr b="0" i="0" lang="vi-VN" sz="7935" u="none" cap="none" strike="noStrike">
                <a:solidFill>
                  <a:srgbClr val="FFFFFF"/>
                </a:solidFill>
                <a:latin typeface="Montserrat"/>
                <a:ea typeface="Montserrat"/>
                <a:cs typeface="Montserrat"/>
                <a:sym typeface="Montserrat"/>
              </a:rPr>
              <a:t>SO SÁNH</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4" name="Shape 334"/>
        <p:cNvGrpSpPr/>
        <p:nvPr/>
      </p:nvGrpSpPr>
      <p:grpSpPr>
        <a:xfrm>
          <a:off x="0" y="0"/>
          <a:ext cx="0" cy="0"/>
          <a:chOff x="0" y="0"/>
          <a:chExt cx="0" cy="0"/>
        </a:xfrm>
      </p:grpSpPr>
      <p:sp>
        <p:nvSpPr>
          <p:cNvPr id="335" name="Google Shape;335;p23"/>
          <p:cNvSpPr/>
          <p:nvPr/>
        </p:nvSpPr>
        <p:spPr>
          <a:xfrm>
            <a:off x="4875015" y="542925"/>
            <a:ext cx="9201150" cy="9201150"/>
          </a:xfrm>
          <a:custGeom>
            <a:rect b="b" l="l" r="r" t="t"/>
            <a:pathLst>
              <a:path extrusionOk="0" h="9201150" w="9201150">
                <a:moveTo>
                  <a:pt x="0" y="0"/>
                </a:moveTo>
                <a:lnTo>
                  <a:pt x="9201150" y="0"/>
                </a:lnTo>
                <a:lnTo>
                  <a:pt x="9201150" y="9201150"/>
                </a:lnTo>
                <a:lnTo>
                  <a:pt x="0" y="9201150"/>
                </a:lnTo>
                <a:lnTo>
                  <a:pt x="0" y="0"/>
                </a:lnTo>
                <a:close/>
              </a:path>
            </a:pathLst>
          </a:custGeom>
          <a:blipFill rotWithShape="1">
            <a:blip r:embed="rId3">
              <a:alphaModFix amt="30000"/>
            </a:blip>
            <a:stretch>
              <a:fillRect b="0" l="0" r="0" t="0"/>
            </a:stretch>
          </a:blipFill>
          <a:ln>
            <a:noFill/>
          </a:ln>
        </p:spPr>
      </p:sp>
      <p:sp>
        <p:nvSpPr>
          <p:cNvPr id="336" name="Google Shape;336;p23"/>
          <p:cNvSpPr/>
          <p:nvPr/>
        </p:nvSpPr>
        <p:spPr>
          <a:xfrm rot="2578375">
            <a:off x="8323700" y="-4291982"/>
            <a:ext cx="15959856" cy="8583964"/>
          </a:xfrm>
          <a:custGeom>
            <a:rect b="b" l="l" r="r" t="t"/>
            <a:pathLst>
              <a:path extrusionOk="0" h="8583964" w="15959856">
                <a:moveTo>
                  <a:pt x="0" y="0"/>
                </a:moveTo>
                <a:lnTo>
                  <a:pt x="15959857" y="0"/>
                </a:lnTo>
                <a:lnTo>
                  <a:pt x="15959857" y="8583964"/>
                </a:lnTo>
                <a:lnTo>
                  <a:pt x="0" y="8583964"/>
                </a:lnTo>
                <a:lnTo>
                  <a:pt x="0" y="0"/>
                </a:lnTo>
                <a:close/>
              </a:path>
            </a:pathLst>
          </a:custGeom>
          <a:blipFill rotWithShape="1">
            <a:blip r:embed="rId4">
              <a:alphaModFix/>
            </a:blip>
            <a:stretch>
              <a:fillRect b="0" l="0" r="0" t="0"/>
            </a:stretch>
          </a:blipFill>
          <a:ln>
            <a:noFill/>
          </a:ln>
        </p:spPr>
      </p:sp>
      <p:sp>
        <p:nvSpPr>
          <p:cNvPr id="337" name="Google Shape;337;p23"/>
          <p:cNvSpPr txBox="1"/>
          <p:nvPr/>
        </p:nvSpPr>
        <p:spPr>
          <a:xfrm>
            <a:off x="1984372" y="3726507"/>
            <a:ext cx="14319257" cy="2548236"/>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vi-VN" sz="14892" u="none" cap="none" strike="noStrike">
                <a:solidFill>
                  <a:srgbClr val="FFFFFF"/>
                </a:solidFill>
                <a:latin typeface="Anton"/>
                <a:ea typeface="Anton"/>
                <a:cs typeface="Anton"/>
                <a:sym typeface="Anton"/>
              </a:rPr>
              <a:t>THANK YOU</a:t>
            </a:r>
            <a:endParaRPr/>
          </a:p>
        </p:txBody>
      </p:sp>
      <p:sp>
        <p:nvSpPr>
          <p:cNvPr id="338" name="Google Shape;338;p23"/>
          <p:cNvSpPr txBox="1"/>
          <p:nvPr/>
        </p:nvSpPr>
        <p:spPr>
          <a:xfrm>
            <a:off x="6484950" y="6160443"/>
            <a:ext cx="5318100" cy="600583"/>
          </a:xfrm>
          <a:prstGeom prst="rect">
            <a:avLst/>
          </a:prstGeom>
          <a:noFill/>
          <a:ln>
            <a:noFill/>
          </a:ln>
        </p:spPr>
        <p:txBody>
          <a:bodyPr anchorCtr="0" anchor="t" bIns="0" lIns="0" spcFirstLastPara="1" rIns="0" wrap="square" tIns="0">
            <a:spAutoFit/>
          </a:bodyPr>
          <a:lstStyle/>
          <a:p>
            <a:pPr indent="0" lvl="0" marL="0" marR="0" rtl="0" algn="ctr">
              <a:lnSpc>
                <a:spcPct val="148000"/>
              </a:lnSpc>
              <a:spcBef>
                <a:spcPts val="0"/>
              </a:spcBef>
              <a:spcAft>
                <a:spcPts val="0"/>
              </a:spcAft>
              <a:buNone/>
            </a:pPr>
            <a:r>
              <a:rPr b="0" i="0" lang="vi-VN" sz="3200" u="none" cap="none" strike="noStrike">
                <a:solidFill>
                  <a:srgbClr val="FFFFFF"/>
                </a:solidFill>
                <a:latin typeface="Poppins"/>
                <a:ea typeface="Poppins"/>
                <a:cs typeface="Poppins"/>
                <a:sym typeface="Poppins"/>
              </a:rPr>
              <a:t>TECH COMPANY</a:t>
            </a:r>
            <a:endParaRPr/>
          </a:p>
        </p:txBody>
      </p:sp>
      <p:sp>
        <p:nvSpPr>
          <p:cNvPr id="339" name="Google Shape;339;p23"/>
          <p:cNvSpPr/>
          <p:nvPr/>
        </p:nvSpPr>
        <p:spPr>
          <a:xfrm rot="1366517">
            <a:off x="-1768901" y="4979430"/>
            <a:ext cx="12307770" cy="7200900"/>
          </a:xfrm>
          <a:custGeom>
            <a:rect b="b" l="l" r="r" t="t"/>
            <a:pathLst>
              <a:path extrusionOk="0" h="7200900" w="12307770">
                <a:moveTo>
                  <a:pt x="0" y="0"/>
                </a:moveTo>
                <a:lnTo>
                  <a:pt x="12307770" y="0"/>
                </a:lnTo>
                <a:lnTo>
                  <a:pt x="12307770" y="7200900"/>
                </a:lnTo>
                <a:lnTo>
                  <a:pt x="0" y="7200900"/>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6" name="Shape 106"/>
        <p:cNvGrpSpPr/>
        <p:nvPr/>
      </p:nvGrpSpPr>
      <p:grpSpPr>
        <a:xfrm>
          <a:off x="0" y="0"/>
          <a:ext cx="0" cy="0"/>
          <a:chOff x="0" y="0"/>
          <a:chExt cx="0" cy="0"/>
        </a:xfrm>
      </p:grpSpPr>
      <p:sp>
        <p:nvSpPr>
          <p:cNvPr id="107" name="Google Shape;107;p3"/>
          <p:cNvSpPr/>
          <p:nvPr/>
        </p:nvSpPr>
        <p:spPr>
          <a:xfrm>
            <a:off x="-3592224" y="-3732007"/>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108" name="Google Shape;108;p3"/>
          <p:cNvSpPr/>
          <p:nvPr/>
        </p:nvSpPr>
        <p:spPr>
          <a:xfrm>
            <a:off x="1857345" y="1028700"/>
            <a:ext cx="4932403" cy="10808055"/>
          </a:xfrm>
          <a:custGeom>
            <a:rect b="b" l="l" r="r" t="t"/>
            <a:pathLst>
              <a:path extrusionOk="0" h="10808055" w="4932403">
                <a:moveTo>
                  <a:pt x="0" y="0"/>
                </a:moveTo>
                <a:lnTo>
                  <a:pt x="4932404" y="0"/>
                </a:lnTo>
                <a:lnTo>
                  <a:pt x="4932404" y="10808055"/>
                </a:lnTo>
                <a:lnTo>
                  <a:pt x="0" y="10808055"/>
                </a:lnTo>
                <a:lnTo>
                  <a:pt x="0" y="0"/>
                </a:lnTo>
                <a:close/>
              </a:path>
            </a:pathLst>
          </a:custGeom>
          <a:blipFill rotWithShape="1">
            <a:blip r:embed="rId4">
              <a:alphaModFix/>
            </a:blip>
            <a:stretch>
              <a:fillRect b="0" l="0" r="0" t="0"/>
            </a:stretch>
          </a:blipFill>
          <a:ln>
            <a:noFill/>
          </a:ln>
        </p:spPr>
      </p:sp>
      <p:sp>
        <p:nvSpPr>
          <p:cNvPr id="109" name="Google Shape;109;p3"/>
          <p:cNvSpPr/>
          <p:nvPr/>
        </p:nvSpPr>
        <p:spPr>
          <a:xfrm>
            <a:off x="13917121" y="4900273"/>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110" name="Google Shape;110;p3"/>
          <p:cNvSpPr txBox="1"/>
          <p:nvPr/>
        </p:nvSpPr>
        <p:spPr>
          <a:xfrm>
            <a:off x="8368325" y="3546751"/>
            <a:ext cx="8068500" cy="1512900"/>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vi-VN" sz="2586" u="none" cap="none" strike="noStrike">
                <a:solidFill>
                  <a:srgbClr val="FFFFFF"/>
                </a:solidFill>
                <a:latin typeface="Montserrat"/>
                <a:ea typeface="Montserrat"/>
                <a:cs typeface="Montserrat"/>
                <a:sym typeface="Montserrat"/>
              </a:rPr>
              <a:t>Nguồn dữ liệu lấy từ github : </a:t>
            </a:r>
            <a:r>
              <a:rPr lang="vi-VN" sz="2586">
                <a:solidFill>
                  <a:srgbClr val="FFFFFF"/>
                </a:solidFill>
                <a:latin typeface="Montserrat"/>
                <a:ea typeface="Montserrat"/>
                <a:cs typeface="Montserrat"/>
                <a:sym typeface="Montserrat"/>
              </a:rPr>
              <a:t>https://github.com/namanhnt/Hanoi-Air-Quality-Analysis/tree/main/Data</a:t>
            </a:r>
            <a:r>
              <a:rPr b="0" i="0" lang="vi-VN" sz="2586" u="none" cap="none" strike="noStrike">
                <a:solidFill>
                  <a:srgbClr val="FFFFFF"/>
                </a:solidFill>
                <a:latin typeface="Montserrat"/>
                <a:ea typeface="Montserrat"/>
                <a:cs typeface="Montserrat"/>
                <a:sym typeface="Montserrat"/>
              </a:rPr>
              <a:t> - </a:t>
            </a:r>
            <a:r>
              <a:rPr b="0" i="0" lang="vi-VN" sz="2586" u="sng" cap="none" strike="noStrike">
                <a:solidFill>
                  <a:schemeClr val="lt1"/>
                </a:solidFill>
                <a:latin typeface="Montserrat"/>
                <a:ea typeface="Montserrat"/>
                <a:cs typeface="Montserrat"/>
                <a:sym typeface="Montserrat"/>
                <a:hlinkClick r:id="rId5">
                  <a:extLst>
                    <a:ext uri="{A12FA001-AC4F-418D-AE19-62706E023703}">
                      <ahyp:hlinkClr val="tx"/>
                    </a:ext>
                  </a:extLst>
                </a:hlinkClick>
              </a:rPr>
              <a:t>namanhnt</a:t>
            </a:r>
            <a:endParaRPr b="0" i="0" sz="2586" u="sng" cap="none" strike="noStrike">
              <a:solidFill>
                <a:schemeClr val="lt1"/>
              </a:solidFill>
              <a:latin typeface="Montserrat"/>
              <a:ea typeface="Montserrat"/>
              <a:cs typeface="Montserrat"/>
              <a:sym typeface="Montserrat"/>
              <a:hlinkClick r:id="rId6">
                <a:extLst>
                  <a:ext uri="{A12FA001-AC4F-418D-AE19-62706E023703}">
                    <ahyp:hlinkClr val="tx"/>
                  </a:ext>
                </a:extLst>
              </a:hlinkClick>
            </a:endParaRPr>
          </a:p>
        </p:txBody>
      </p:sp>
      <p:sp>
        <p:nvSpPr>
          <p:cNvPr id="111" name="Google Shape;111;p3"/>
          <p:cNvSpPr txBox="1"/>
          <p:nvPr/>
        </p:nvSpPr>
        <p:spPr>
          <a:xfrm>
            <a:off x="8368319" y="2195684"/>
            <a:ext cx="7858302" cy="1015043"/>
          </a:xfrm>
          <a:prstGeom prst="rect">
            <a:avLst/>
          </a:prstGeom>
          <a:noFill/>
          <a:ln>
            <a:noFill/>
          </a:ln>
        </p:spPr>
        <p:txBody>
          <a:bodyPr anchorCtr="0" anchor="t" bIns="0" lIns="0" spcFirstLastPara="1" rIns="0" wrap="square" tIns="0">
            <a:spAutoFit/>
          </a:bodyPr>
          <a:lstStyle/>
          <a:p>
            <a:pPr indent="0" lvl="0" marL="0" marR="0" rtl="0" algn="just">
              <a:lnSpc>
                <a:spcPct val="112992"/>
              </a:lnSpc>
              <a:spcBef>
                <a:spcPts val="0"/>
              </a:spcBef>
              <a:spcAft>
                <a:spcPts val="0"/>
              </a:spcAft>
              <a:buNone/>
            </a:pPr>
            <a:r>
              <a:rPr b="0" i="0" lang="vi-VN" sz="7035" u="none" cap="none" strike="noStrike">
                <a:solidFill>
                  <a:srgbClr val="FFFFFF"/>
                </a:solidFill>
                <a:latin typeface="Montserrat"/>
                <a:ea typeface="Montserrat"/>
                <a:cs typeface="Montserrat"/>
                <a:sym typeface="Montserrat"/>
              </a:rPr>
              <a:t>NGUỒN DỮ  LIỆU</a:t>
            </a:r>
            <a:endParaRPr/>
          </a:p>
        </p:txBody>
      </p:sp>
      <p:sp>
        <p:nvSpPr>
          <p:cNvPr id="112" name="Google Shape;112;p3"/>
          <p:cNvSpPr txBox="1"/>
          <p:nvPr/>
        </p:nvSpPr>
        <p:spPr>
          <a:xfrm>
            <a:off x="8368319" y="5503596"/>
            <a:ext cx="8068373" cy="889987"/>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t/>
            </a:r>
            <a:endParaRPr b="0" i="0" sz="2589" u="none" cap="none" strike="noStrike">
              <a:solidFill>
                <a:srgbClr val="FFFFFF"/>
              </a:solidFill>
              <a:latin typeface="Montserrat"/>
              <a:ea typeface="Montserrat"/>
              <a:cs typeface="Montserrat"/>
              <a:sym typeface="Montserrat"/>
            </a:endParaRPr>
          </a:p>
          <a:p>
            <a:pPr indent="0" lvl="0" marL="0" marR="0" rtl="0" algn="l">
              <a:lnSpc>
                <a:spcPct val="140015"/>
              </a:lnSpc>
              <a:spcBef>
                <a:spcPts val="0"/>
              </a:spcBef>
              <a:spcAft>
                <a:spcPts val="0"/>
              </a:spcAft>
              <a:buNone/>
            </a:pPr>
            <a:r>
              <a:t/>
            </a:r>
            <a:endParaRPr b="0" i="0" sz="2589"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7" name="Shape 117"/>
        <p:cNvGrpSpPr/>
        <p:nvPr/>
      </p:nvGrpSpPr>
      <p:grpSpPr>
        <a:xfrm>
          <a:off x="0" y="0"/>
          <a:ext cx="0" cy="0"/>
          <a:chOff x="0" y="0"/>
          <a:chExt cx="0" cy="0"/>
        </a:xfrm>
      </p:grpSpPr>
      <p:sp>
        <p:nvSpPr>
          <p:cNvPr id="118" name="Google Shape;118;p4"/>
          <p:cNvSpPr/>
          <p:nvPr/>
        </p:nvSpPr>
        <p:spPr>
          <a:xfrm>
            <a:off x="207796" y="-3767991"/>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119" name="Google Shape;119;p4"/>
          <p:cNvSpPr/>
          <p:nvPr/>
        </p:nvSpPr>
        <p:spPr>
          <a:xfrm>
            <a:off x="-886508" y="-938824"/>
            <a:ext cx="4099837" cy="4114800"/>
          </a:xfrm>
          <a:custGeom>
            <a:rect b="b" l="l" r="r" t="t"/>
            <a:pathLst>
              <a:path extrusionOk="0" h="4114800" w="4099837">
                <a:moveTo>
                  <a:pt x="0" y="0"/>
                </a:moveTo>
                <a:lnTo>
                  <a:pt x="4099837" y="0"/>
                </a:lnTo>
                <a:lnTo>
                  <a:pt x="4099837" y="4114800"/>
                </a:lnTo>
                <a:lnTo>
                  <a:pt x="0" y="4114800"/>
                </a:lnTo>
                <a:lnTo>
                  <a:pt x="0" y="0"/>
                </a:lnTo>
                <a:close/>
              </a:path>
            </a:pathLst>
          </a:custGeom>
          <a:blipFill rotWithShape="1">
            <a:blip r:embed="rId4">
              <a:alphaModFix/>
            </a:blip>
            <a:stretch>
              <a:fillRect b="0" l="0" r="0" t="0"/>
            </a:stretch>
          </a:blipFill>
          <a:ln>
            <a:noFill/>
          </a:ln>
        </p:spPr>
      </p:sp>
      <p:sp>
        <p:nvSpPr>
          <p:cNvPr id="120" name="Google Shape;120;p4"/>
          <p:cNvSpPr/>
          <p:nvPr/>
        </p:nvSpPr>
        <p:spPr>
          <a:xfrm>
            <a:off x="4936200" y="9083515"/>
            <a:ext cx="2378335" cy="2387015"/>
          </a:xfrm>
          <a:custGeom>
            <a:rect b="b" l="l" r="r" t="t"/>
            <a:pathLst>
              <a:path extrusionOk="0" h="2387015" w="2378335">
                <a:moveTo>
                  <a:pt x="0" y="0"/>
                </a:moveTo>
                <a:lnTo>
                  <a:pt x="2378334" y="0"/>
                </a:lnTo>
                <a:lnTo>
                  <a:pt x="2378334" y="2387015"/>
                </a:lnTo>
                <a:lnTo>
                  <a:pt x="0" y="2387015"/>
                </a:lnTo>
                <a:lnTo>
                  <a:pt x="0" y="0"/>
                </a:lnTo>
                <a:close/>
              </a:path>
            </a:pathLst>
          </a:custGeom>
          <a:blipFill rotWithShape="1">
            <a:blip r:embed="rId4">
              <a:alphaModFix/>
            </a:blip>
            <a:stretch>
              <a:fillRect b="0" l="0" r="0" t="0"/>
            </a:stretch>
          </a:blipFill>
          <a:ln>
            <a:noFill/>
          </a:ln>
        </p:spPr>
      </p:sp>
      <p:sp>
        <p:nvSpPr>
          <p:cNvPr id="121" name="Google Shape;121;p4"/>
          <p:cNvSpPr/>
          <p:nvPr/>
        </p:nvSpPr>
        <p:spPr>
          <a:xfrm>
            <a:off x="14373883" y="5552449"/>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122" name="Google Shape;122;p4"/>
          <p:cNvSpPr/>
          <p:nvPr/>
        </p:nvSpPr>
        <p:spPr>
          <a:xfrm>
            <a:off x="14521853" y="2089310"/>
            <a:ext cx="2948680" cy="2959442"/>
          </a:xfrm>
          <a:custGeom>
            <a:rect b="b" l="l" r="r" t="t"/>
            <a:pathLst>
              <a:path extrusionOk="0" h="2959442" w="2948680">
                <a:moveTo>
                  <a:pt x="0" y="0"/>
                </a:moveTo>
                <a:lnTo>
                  <a:pt x="2948680" y="0"/>
                </a:lnTo>
                <a:lnTo>
                  <a:pt x="2948680" y="2959442"/>
                </a:lnTo>
                <a:lnTo>
                  <a:pt x="0" y="2959442"/>
                </a:lnTo>
                <a:lnTo>
                  <a:pt x="0" y="0"/>
                </a:lnTo>
                <a:close/>
              </a:path>
            </a:pathLst>
          </a:custGeom>
          <a:blipFill rotWithShape="1">
            <a:blip r:embed="rId4">
              <a:alphaModFix/>
            </a:blip>
            <a:stretch>
              <a:fillRect b="0" l="0" r="0" t="0"/>
            </a:stretch>
          </a:blipFill>
          <a:ln>
            <a:noFill/>
          </a:ln>
        </p:spPr>
      </p:sp>
      <p:pic>
        <p:nvPicPr>
          <p:cNvPr descr="Chỉ số chất lượng AQI được chia làm 6 bậc từ 0 đến 500, tương ứng với các mức cảnh báo khác nhau từ an toàn (xanh) đến mức rất nguy hại (nâu)." id="123" name="Google Shape;123;p4"/>
          <p:cNvPicPr preferRelativeResize="0"/>
          <p:nvPr/>
        </p:nvPicPr>
        <p:blipFill rotWithShape="1">
          <a:blip r:embed="rId5">
            <a:alphaModFix/>
          </a:blip>
          <a:srcRect b="0" l="0" r="0" t="0"/>
          <a:stretch/>
        </p:blipFill>
        <p:spPr>
          <a:xfrm>
            <a:off x="1212124" y="2216638"/>
            <a:ext cx="15863751" cy="5853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8" name="Shape 128"/>
        <p:cNvGrpSpPr/>
        <p:nvPr/>
      </p:nvGrpSpPr>
      <p:grpSpPr>
        <a:xfrm>
          <a:off x="0" y="0"/>
          <a:ext cx="0" cy="0"/>
          <a:chOff x="0" y="0"/>
          <a:chExt cx="0" cy="0"/>
        </a:xfrm>
      </p:grpSpPr>
      <p:sp>
        <p:nvSpPr>
          <p:cNvPr id="129" name="Google Shape;129;p5"/>
          <p:cNvSpPr/>
          <p:nvPr/>
        </p:nvSpPr>
        <p:spPr>
          <a:xfrm>
            <a:off x="-1030674" y="6426980"/>
            <a:ext cx="4952166" cy="4114800"/>
          </a:xfrm>
          <a:custGeom>
            <a:rect b="b" l="l" r="r" t="t"/>
            <a:pathLst>
              <a:path extrusionOk="0" h="4114800" w="4952166">
                <a:moveTo>
                  <a:pt x="0" y="0"/>
                </a:moveTo>
                <a:lnTo>
                  <a:pt x="4952166" y="0"/>
                </a:lnTo>
                <a:lnTo>
                  <a:pt x="4952166" y="4114800"/>
                </a:lnTo>
                <a:lnTo>
                  <a:pt x="0" y="4114800"/>
                </a:lnTo>
                <a:lnTo>
                  <a:pt x="0" y="0"/>
                </a:lnTo>
                <a:close/>
              </a:path>
            </a:pathLst>
          </a:custGeom>
          <a:blipFill rotWithShape="1">
            <a:blip r:embed="rId3">
              <a:alphaModFix/>
            </a:blip>
            <a:stretch>
              <a:fillRect b="0" l="0" r="0" t="0"/>
            </a:stretch>
          </a:blipFill>
          <a:ln>
            <a:noFill/>
          </a:ln>
        </p:spPr>
      </p:sp>
      <p:sp>
        <p:nvSpPr>
          <p:cNvPr id="130" name="Google Shape;130;p5"/>
          <p:cNvSpPr/>
          <p:nvPr/>
        </p:nvSpPr>
        <p:spPr>
          <a:xfrm>
            <a:off x="4543425" y="542925"/>
            <a:ext cx="9201150" cy="9201150"/>
          </a:xfrm>
          <a:custGeom>
            <a:rect b="b" l="l" r="r" t="t"/>
            <a:pathLst>
              <a:path extrusionOk="0" h="9201150" w="9201150">
                <a:moveTo>
                  <a:pt x="0" y="0"/>
                </a:moveTo>
                <a:lnTo>
                  <a:pt x="9201150" y="0"/>
                </a:lnTo>
                <a:lnTo>
                  <a:pt x="9201150" y="9201150"/>
                </a:lnTo>
                <a:lnTo>
                  <a:pt x="0" y="9201150"/>
                </a:lnTo>
                <a:lnTo>
                  <a:pt x="0" y="0"/>
                </a:lnTo>
                <a:close/>
              </a:path>
            </a:pathLst>
          </a:custGeom>
          <a:blipFill rotWithShape="1">
            <a:blip r:embed="rId4">
              <a:alphaModFix amt="30000"/>
            </a:blip>
            <a:stretch>
              <a:fillRect b="0" l="0" r="0" t="0"/>
            </a:stretch>
          </a:blipFill>
          <a:ln>
            <a:noFill/>
          </a:ln>
        </p:spPr>
      </p:sp>
      <p:sp>
        <p:nvSpPr>
          <p:cNvPr id="131" name="Google Shape;131;p5"/>
          <p:cNvSpPr/>
          <p:nvPr/>
        </p:nvSpPr>
        <p:spPr>
          <a:xfrm>
            <a:off x="6152675" y="585817"/>
            <a:ext cx="11460658" cy="9115367"/>
          </a:xfrm>
          <a:custGeom>
            <a:rect b="b" l="l" r="r" t="t"/>
            <a:pathLst>
              <a:path extrusionOk="0" h="9115367" w="11460658">
                <a:moveTo>
                  <a:pt x="0" y="0"/>
                </a:moveTo>
                <a:lnTo>
                  <a:pt x="11460659" y="0"/>
                </a:lnTo>
                <a:lnTo>
                  <a:pt x="11460659" y="9115366"/>
                </a:lnTo>
                <a:lnTo>
                  <a:pt x="0" y="9115366"/>
                </a:lnTo>
                <a:lnTo>
                  <a:pt x="0" y="0"/>
                </a:lnTo>
                <a:close/>
              </a:path>
            </a:pathLst>
          </a:custGeom>
          <a:blipFill rotWithShape="1">
            <a:blip r:embed="rId5">
              <a:alphaModFix/>
            </a:blip>
            <a:stretch>
              <a:fillRect b="0" l="0" r="0" t="0"/>
            </a:stretch>
          </a:blipFill>
          <a:ln>
            <a:noFill/>
          </a:ln>
        </p:spPr>
      </p:sp>
      <p:sp>
        <p:nvSpPr>
          <p:cNvPr id="132" name="Google Shape;132;p5"/>
          <p:cNvSpPr/>
          <p:nvPr/>
        </p:nvSpPr>
        <p:spPr>
          <a:xfrm>
            <a:off x="14783217" y="-964573"/>
            <a:ext cx="4952166" cy="4114800"/>
          </a:xfrm>
          <a:custGeom>
            <a:rect b="b" l="l" r="r" t="t"/>
            <a:pathLst>
              <a:path extrusionOk="0" h="4114800" w="4952166">
                <a:moveTo>
                  <a:pt x="0" y="0"/>
                </a:moveTo>
                <a:lnTo>
                  <a:pt x="4952166" y="0"/>
                </a:lnTo>
                <a:lnTo>
                  <a:pt x="4952166" y="4114800"/>
                </a:lnTo>
                <a:lnTo>
                  <a:pt x="0" y="4114800"/>
                </a:lnTo>
                <a:lnTo>
                  <a:pt x="0" y="0"/>
                </a:lnTo>
                <a:close/>
              </a:path>
            </a:pathLst>
          </a:custGeom>
          <a:blipFill rotWithShape="1">
            <a:blip r:embed="rId3">
              <a:alphaModFix/>
            </a:blip>
            <a:stretch>
              <a:fillRect b="0" l="0" r="0" t="0"/>
            </a:stretch>
          </a:blipFill>
          <a:ln>
            <a:noFill/>
          </a:ln>
        </p:spPr>
      </p:sp>
      <p:sp>
        <p:nvSpPr>
          <p:cNvPr id="133" name="Google Shape;133;p5"/>
          <p:cNvSpPr txBox="1"/>
          <p:nvPr/>
        </p:nvSpPr>
        <p:spPr>
          <a:xfrm>
            <a:off x="1028700" y="4136614"/>
            <a:ext cx="4523904" cy="2042346"/>
          </a:xfrm>
          <a:prstGeom prst="rect">
            <a:avLst/>
          </a:prstGeom>
          <a:noFill/>
          <a:ln>
            <a:noFill/>
          </a:ln>
        </p:spPr>
        <p:txBody>
          <a:bodyPr anchorCtr="0" anchor="t" bIns="0" lIns="0" spcFirstLastPara="1" rIns="0" wrap="square" tIns="0">
            <a:spAutoFit/>
          </a:bodyPr>
          <a:lstStyle/>
          <a:p>
            <a:pPr indent="0" lvl="0" marL="0" marR="0" rtl="0" algn="l">
              <a:lnSpc>
                <a:spcPct val="112988"/>
              </a:lnSpc>
              <a:spcBef>
                <a:spcPts val="0"/>
              </a:spcBef>
              <a:spcAft>
                <a:spcPts val="0"/>
              </a:spcAft>
              <a:buNone/>
            </a:pPr>
            <a:r>
              <a:rPr b="0" i="0" lang="vi-VN" sz="4735" u="none" cap="none" strike="noStrike">
                <a:solidFill>
                  <a:srgbClr val="FFFFFF"/>
                </a:solidFill>
                <a:latin typeface="Montserrat"/>
                <a:ea typeface="Montserrat"/>
                <a:cs typeface="Montserrat"/>
                <a:sym typeface="Montserrat"/>
              </a:rPr>
              <a:t>KÍCH THƯỚC,</a:t>
            </a:r>
            <a:endParaRPr/>
          </a:p>
          <a:p>
            <a:pPr indent="0" lvl="0" marL="0" marR="0" rtl="0" algn="l">
              <a:lnSpc>
                <a:spcPct val="112988"/>
              </a:lnSpc>
              <a:spcBef>
                <a:spcPts val="0"/>
              </a:spcBef>
              <a:spcAft>
                <a:spcPts val="0"/>
              </a:spcAft>
              <a:buNone/>
            </a:pPr>
            <a:r>
              <a:rPr b="0" i="0" lang="vi-VN" sz="4735" u="none" cap="none" strike="noStrike">
                <a:solidFill>
                  <a:srgbClr val="FFFFFF"/>
                </a:solidFill>
                <a:latin typeface="Montserrat"/>
                <a:ea typeface="Montserrat"/>
                <a:cs typeface="Montserrat"/>
                <a:sym typeface="Montserrat"/>
              </a:rPr>
              <a:t>CẤU TRÚC DỮ LIỆU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7" name="Shape 137"/>
        <p:cNvGrpSpPr/>
        <p:nvPr/>
      </p:nvGrpSpPr>
      <p:grpSpPr>
        <a:xfrm>
          <a:off x="0" y="0"/>
          <a:ext cx="0" cy="0"/>
          <a:chOff x="0" y="0"/>
          <a:chExt cx="0" cy="0"/>
        </a:xfrm>
      </p:grpSpPr>
      <p:sp>
        <p:nvSpPr>
          <p:cNvPr id="138" name="Google Shape;138;p6"/>
          <p:cNvSpPr/>
          <p:nvPr/>
        </p:nvSpPr>
        <p:spPr>
          <a:xfrm>
            <a:off x="-1002081" y="778965"/>
            <a:ext cx="4609246" cy="4114800"/>
          </a:xfrm>
          <a:custGeom>
            <a:rect b="b" l="l" r="r" t="t"/>
            <a:pathLst>
              <a:path extrusionOk="0" h="4114800" w="4609246">
                <a:moveTo>
                  <a:pt x="0" y="0"/>
                </a:moveTo>
                <a:lnTo>
                  <a:pt x="4609246" y="0"/>
                </a:lnTo>
                <a:lnTo>
                  <a:pt x="4609246" y="4114800"/>
                </a:lnTo>
                <a:lnTo>
                  <a:pt x="0" y="4114800"/>
                </a:lnTo>
                <a:lnTo>
                  <a:pt x="0" y="0"/>
                </a:lnTo>
                <a:close/>
              </a:path>
            </a:pathLst>
          </a:custGeom>
          <a:blipFill rotWithShape="1">
            <a:blip r:embed="rId3">
              <a:alphaModFix/>
            </a:blip>
            <a:stretch>
              <a:fillRect b="0" l="0" r="0" t="0"/>
            </a:stretch>
          </a:blipFill>
          <a:ln>
            <a:noFill/>
          </a:ln>
        </p:spPr>
      </p:sp>
      <p:sp>
        <p:nvSpPr>
          <p:cNvPr id="139" name="Google Shape;139;p6"/>
          <p:cNvSpPr/>
          <p:nvPr/>
        </p:nvSpPr>
        <p:spPr>
          <a:xfrm>
            <a:off x="4543425" y="542925"/>
            <a:ext cx="9201150" cy="9201150"/>
          </a:xfrm>
          <a:custGeom>
            <a:rect b="b" l="l" r="r" t="t"/>
            <a:pathLst>
              <a:path extrusionOk="0" h="9201150" w="9201150">
                <a:moveTo>
                  <a:pt x="0" y="0"/>
                </a:moveTo>
                <a:lnTo>
                  <a:pt x="9201150" y="0"/>
                </a:lnTo>
                <a:lnTo>
                  <a:pt x="9201150" y="9201150"/>
                </a:lnTo>
                <a:lnTo>
                  <a:pt x="0" y="9201150"/>
                </a:lnTo>
                <a:lnTo>
                  <a:pt x="0" y="0"/>
                </a:lnTo>
                <a:close/>
              </a:path>
            </a:pathLst>
          </a:custGeom>
          <a:blipFill rotWithShape="1">
            <a:blip r:embed="rId4">
              <a:alphaModFix amt="30000"/>
            </a:blip>
            <a:stretch>
              <a:fillRect b="0" l="0" r="0" t="0"/>
            </a:stretch>
          </a:blipFill>
          <a:ln>
            <a:noFill/>
          </a:ln>
        </p:spPr>
      </p:sp>
      <p:sp>
        <p:nvSpPr>
          <p:cNvPr id="140" name="Google Shape;140;p6"/>
          <p:cNvSpPr txBox="1"/>
          <p:nvPr/>
        </p:nvSpPr>
        <p:spPr>
          <a:xfrm>
            <a:off x="5823547" y="3290161"/>
            <a:ext cx="6640906" cy="3763828"/>
          </a:xfrm>
          <a:prstGeom prst="rect">
            <a:avLst/>
          </a:prstGeom>
          <a:noFill/>
          <a:ln>
            <a:noFill/>
          </a:ln>
        </p:spPr>
        <p:txBody>
          <a:bodyPr anchorCtr="0" anchor="t" bIns="0" lIns="0" spcFirstLastPara="1" rIns="0" wrap="square" tIns="0">
            <a:spAutoFit/>
          </a:bodyPr>
          <a:lstStyle/>
          <a:p>
            <a:pPr indent="0" lvl="0" marL="0" marR="0" rtl="0" algn="ctr">
              <a:lnSpc>
                <a:spcPct val="113006"/>
              </a:lnSpc>
              <a:spcBef>
                <a:spcPts val="0"/>
              </a:spcBef>
              <a:spcAft>
                <a:spcPts val="0"/>
              </a:spcAft>
              <a:buNone/>
            </a:pPr>
            <a:r>
              <a:rPr b="0" i="0" lang="vi-VN" sz="8734" u="none" cap="none" strike="noStrike">
                <a:solidFill>
                  <a:srgbClr val="FFFFFF"/>
                </a:solidFill>
                <a:latin typeface="Montserrat"/>
                <a:ea typeface="Montserrat"/>
                <a:cs typeface="Montserrat"/>
                <a:sym typeface="Montserrat"/>
              </a:rPr>
              <a:t>TRỰC QUAN HÓA DỮ LIỆU</a:t>
            </a:r>
            <a:endParaRPr/>
          </a:p>
        </p:txBody>
      </p:sp>
      <p:sp>
        <p:nvSpPr>
          <p:cNvPr id="141" name="Google Shape;141;p6"/>
          <p:cNvSpPr/>
          <p:nvPr/>
        </p:nvSpPr>
        <p:spPr>
          <a:xfrm flipH="1">
            <a:off x="14405335" y="5496581"/>
            <a:ext cx="4609246" cy="4114800"/>
          </a:xfrm>
          <a:custGeom>
            <a:rect b="b" l="l" r="r" t="t"/>
            <a:pathLst>
              <a:path extrusionOk="0" h="4114800" w="4609246">
                <a:moveTo>
                  <a:pt x="4609246" y="0"/>
                </a:moveTo>
                <a:lnTo>
                  <a:pt x="0" y="0"/>
                </a:lnTo>
                <a:lnTo>
                  <a:pt x="0" y="4114800"/>
                </a:lnTo>
                <a:lnTo>
                  <a:pt x="4609246" y="4114800"/>
                </a:lnTo>
                <a:lnTo>
                  <a:pt x="4609246" y="0"/>
                </a:lnTo>
                <a:close/>
              </a:path>
            </a:pathLst>
          </a:custGeom>
          <a:blipFill rotWithShape="1">
            <a:blip r:embed="rId3">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6" name="Shape 146"/>
        <p:cNvGrpSpPr/>
        <p:nvPr/>
      </p:nvGrpSpPr>
      <p:grpSpPr>
        <a:xfrm>
          <a:off x="0" y="0"/>
          <a:ext cx="0" cy="0"/>
          <a:chOff x="0" y="0"/>
          <a:chExt cx="0" cy="0"/>
        </a:xfrm>
      </p:grpSpPr>
      <p:sp>
        <p:nvSpPr>
          <p:cNvPr id="147" name="Google Shape;147;p7"/>
          <p:cNvSpPr/>
          <p:nvPr/>
        </p:nvSpPr>
        <p:spPr>
          <a:xfrm>
            <a:off x="207796" y="-3767991"/>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148" name="Google Shape;148;p7"/>
          <p:cNvSpPr/>
          <p:nvPr/>
        </p:nvSpPr>
        <p:spPr>
          <a:xfrm>
            <a:off x="-886508" y="-938824"/>
            <a:ext cx="4099837" cy="4114800"/>
          </a:xfrm>
          <a:custGeom>
            <a:rect b="b" l="l" r="r" t="t"/>
            <a:pathLst>
              <a:path extrusionOk="0" h="4114800" w="4099837">
                <a:moveTo>
                  <a:pt x="0" y="0"/>
                </a:moveTo>
                <a:lnTo>
                  <a:pt x="4099837" y="0"/>
                </a:lnTo>
                <a:lnTo>
                  <a:pt x="4099837" y="4114800"/>
                </a:lnTo>
                <a:lnTo>
                  <a:pt x="0" y="4114800"/>
                </a:lnTo>
                <a:lnTo>
                  <a:pt x="0" y="0"/>
                </a:lnTo>
                <a:close/>
              </a:path>
            </a:pathLst>
          </a:custGeom>
          <a:blipFill rotWithShape="1">
            <a:blip r:embed="rId4">
              <a:alphaModFix/>
            </a:blip>
            <a:stretch>
              <a:fillRect b="0" l="0" r="0" t="0"/>
            </a:stretch>
          </a:blipFill>
          <a:ln>
            <a:noFill/>
          </a:ln>
        </p:spPr>
      </p:sp>
      <p:sp>
        <p:nvSpPr>
          <p:cNvPr id="149" name="Google Shape;149;p7"/>
          <p:cNvSpPr/>
          <p:nvPr/>
        </p:nvSpPr>
        <p:spPr>
          <a:xfrm>
            <a:off x="4936200" y="9083515"/>
            <a:ext cx="2378335" cy="2387015"/>
          </a:xfrm>
          <a:custGeom>
            <a:rect b="b" l="l" r="r" t="t"/>
            <a:pathLst>
              <a:path extrusionOk="0" h="2387015" w="2378335">
                <a:moveTo>
                  <a:pt x="0" y="0"/>
                </a:moveTo>
                <a:lnTo>
                  <a:pt x="2378334" y="0"/>
                </a:lnTo>
                <a:lnTo>
                  <a:pt x="2378334" y="2387015"/>
                </a:lnTo>
                <a:lnTo>
                  <a:pt x="0" y="2387015"/>
                </a:lnTo>
                <a:lnTo>
                  <a:pt x="0" y="0"/>
                </a:lnTo>
                <a:close/>
              </a:path>
            </a:pathLst>
          </a:custGeom>
          <a:blipFill rotWithShape="1">
            <a:blip r:embed="rId4">
              <a:alphaModFix/>
            </a:blip>
            <a:stretch>
              <a:fillRect b="0" l="0" r="0" t="0"/>
            </a:stretch>
          </a:blipFill>
          <a:ln>
            <a:noFill/>
          </a:ln>
        </p:spPr>
      </p:sp>
      <p:sp>
        <p:nvSpPr>
          <p:cNvPr id="150" name="Google Shape;150;p7"/>
          <p:cNvSpPr/>
          <p:nvPr/>
        </p:nvSpPr>
        <p:spPr>
          <a:xfrm>
            <a:off x="14373883" y="5552449"/>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151" name="Google Shape;151;p7"/>
          <p:cNvSpPr/>
          <p:nvPr/>
        </p:nvSpPr>
        <p:spPr>
          <a:xfrm>
            <a:off x="14521853" y="2089310"/>
            <a:ext cx="2948680" cy="2959442"/>
          </a:xfrm>
          <a:custGeom>
            <a:rect b="b" l="l" r="r" t="t"/>
            <a:pathLst>
              <a:path extrusionOk="0" h="2959442" w="2948680">
                <a:moveTo>
                  <a:pt x="0" y="0"/>
                </a:moveTo>
                <a:lnTo>
                  <a:pt x="2948680" y="0"/>
                </a:lnTo>
                <a:lnTo>
                  <a:pt x="2948680" y="2959442"/>
                </a:lnTo>
                <a:lnTo>
                  <a:pt x="0" y="2959442"/>
                </a:lnTo>
                <a:lnTo>
                  <a:pt x="0" y="0"/>
                </a:lnTo>
                <a:close/>
              </a:path>
            </a:pathLst>
          </a:custGeom>
          <a:blipFill rotWithShape="1">
            <a:blip r:embed="rId4">
              <a:alphaModFix/>
            </a:blip>
            <a:stretch>
              <a:fillRect b="0" l="0" r="0" t="0"/>
            </a:stretch>
          </a:blipFill>
          <a:ln>
            <a:noFill/>
          </a:ln>
        </p:spPr>
      </p:sp>
      <p:sp>
        <p:nvSpPr>
          <p:cNvPr id="152" name="Google Shape;152;p7"/>
          <p:cNvSpPr/>
          <p:nvPr/>
        </p:nvSpPr>
        <p:spPr>
          <a:xfrm>
            <a:off x="394609" y="3309811"/>
            <a:ext cx="17498782" cy="3477883"/>
          </a:xfrm>
          <a:custGeom>
            <a:rect b="b" l="l" r="r" t="t"/>
            <a:pathLst>
              <a:path extrusionOk="0" h="3477883" w="17498782">
                <a:moveTo>
                  <a:pt x="0" y="0"/>
                </a:moveTo>
                <a:lnTo>
                  <a:pt x="17498782" y="0"/>
                </a:lnTo>
                <a:lnTo>
                  <a:pt x="17498782" y="3477883"/>
                </a:lnTo>
                <a:lnTo>
                  <a:pt x="0" y="3477883"/>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7" name="Shape 157"/>
        <p:cNvGrpSpPr/>
        <p:nvPr/>
      </p:nvGrpSpPr>
      <p:grpSpPr>
        <a:xfrm>
          <a:off x="0" y="0"/>
          <a:ext cx="0" cy="0"/>
          <a:chOff x="0" y="0"/>
          <a:chExt cx="0" cy="0"/>
        </a:xfrm>
      </p:grpSpPr>
      <p:sp>
        <p:nvSpPr>
          <p:cNvPr id="158" name="Google Shape;158;p8"/>
          <p:cNvSpPr/>
          <p:nvPr/>
        </p:nvSpPr>
        <p:spPr>
          <a:xfrm>
            <a:off x="207796" y="-3767991"/>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159" name="Google Shape;159;p8"/>
          <p:cNvSpPr/>
          <p:nvPr/>
        </p:nvSpPr>
        <p:spPr>
          <a:xfrm>
            <a:off x="-886508" y="-938824"/>
            <a:ext cx="4099837" cy="4114800"/>
          </a:xfrm>
          <a:custGeom>
            <a:rect b="b" l="l" r="r" t="t"/>
            <a:pathLst>
              <a:path extrusionOk="0" h="4114800" w="4099837">
                <a:moveTo>
                  <a:pt x="0" y="0"/>
                </a:moveTo>
                <a:lnTo>
                  <a:pt x="4099837" y="0"/>
                </a:lnTo>
                <a:lnTo>
                  <a:pt x="4099837" y="4114800"/>
                </a:lnTo>
                <a:lnTo>
                  <a:pt x="0" y="4114800"/>
                </a:lnTo>
                <a:lnTo>
                  <a:pt x="0" y="0"/>
                </a:lnTo>
                <a:close/>
              </a:path>
            </a:pathLst>
          </a:custGeom>
          <a:blipFill rotWithShape="1">
            <a:blip r:embed="rId4">
              <a:alphaModFix/>
            </a:blip>
            <a:stretch>
              <a:fillRect b="0" l="0" r="0" t="0"/>
            </a:stretch>
          </a:blipFill>
          <a:ln>
            <a:noFill/>
          </a:ln>
        </p:spPr>
      </p:sp>
      <p:sp>
        <p:nvSpPr>
          <p:cNvPr id="160" name="Google Shape;160;p8"/>
          <p:cNvSpPr/>
          <p:nvPr/>
        </p:nvSpPr>
        <p:spPr>
          <a:xfrm>
            <a:off x="4936200" y="9083515"/>
            <a:ext cx="2378335" cy="2387015"/>
          </a:xfrm>
          <a:custGeom>
            <a:rect b="b" l="l" r="r" t="t"/>
            <a:pathLst>
              <a:path extrusionOk="0" h="2387015" w="2378335">
                <a:moveTo>
                  <a:pt x="0" y="0"/>
                </a:moveTo>
                <a:lnTo>
                  <a:pt x="2378334" y="0"/>
                </a:lnTo>
                <a:lnTo>
                  <a:pt x="2378334" y="2387015"/>
                </a:lnTo>
                <a:lnTo>
                  <a:pt x="0" y="2387015"/>
                </a:lnTo>
                <a:lnTo>
                  <a:pt x="0" y="0"/>
                </a:lnTo>
                <a:close/>
              </a:path>
            </a:pathLst>
          </a:custGeom>
          <a:blipFill rotWithShape="1">
            <a:blip r:embed="rId4">
              <a:alphaModFix/>
            </a:blip>
            <a:stretch>
              <a:fillRect b="0" l="0" r="0" t="0"/>
            </a:stretch>
          </a:blipFill>
          <a:ln>
            <a:noFill/>
          </a:ln>
        </p:spPr>
      </p:sp>
      <p:sp>
        <p:nvSpPr>
          <p:cNvPr id="161" name="Google Shape;161;p8"/>
          <p:cNvSpPr/>
          <p:nvPr/>
        </p:nvSpPr>
        <p:spPr>
          <a:xfrm>
            <a:off x="14373883" y="5552449"/>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162" name="Google Shape;162;p8"/>
          <p:cNvSpPr/>
          <p:nvPr/>
        </p:nvSpPr>
        <p:spPr>
          <a:xfrm>
            <a:off x="14521853" y="2089310"/>
            <a:ext cx="2948680" cy="2959442"/>
          </a:xfrm>
          <a:custGeom>
            <a:rect b="b" l="l" r="r" t="t"/>
            <a:pathLst>
              <a:path extrusionOk="0" h="2959442" w="2948680">
                <a:moveTo>
                  <a:pt x="0" y="0"/>
                </a:moveTo>
                <a:lnTo>
                  <a:pt x="2948680" y="0"/>
                </a:lnTo>
                <a:lnTo>
                  <a:pt x="2948680" y="2959442"/>
                </a:lnTo>
                <a:lnTo>
                  <a:pt x="0" y="2959442"/>
                </a:lnTo>
                <a:lnTo>
                  <a:pt x="0" y="0"/>
                </a:lnTo>
                <a:close/>
              </a:path>
            </a:pathLst>
          </a:custGeom>
          <a:blipFill rotWithShape="1">
            <a:blip r:embed="rId4">
              <a:alphaModFix/>
            </a:blip>
            <a:stretch>
              <a:fillRect b="0" l="0" r="0" t="0"/>
            </a:stretch>
          </a:blipFill>
          <a:ln>
            <a:noFill/>
          </a:ln>
        </p:spPr>
      </p:sp>
      <p:sp>
        <p:nvSpPr>
          <p:cNvPr id="163" name="Google Shape;163;p8"/>
          <p:cNvSpPr/>
          <p:nvPr/>
        </p:nvSpPr>
        <p:spPr>
          <a:xfrm>
            <a:off x="923083" y="1750109"/>
            <a:ext cx="16441833" cy="6597286"/>
          </a:xfrm>
          <a:custGeom>
            <a:rect b="b" l="l" r="r" t="t"/>
            <a:pathLst>
              <a:path extrusionOk="0" h="6597286" w="16441833">
                <a:moveTo>
                  <a:pt x="0" y="0"/>
                </a:moveTo>
                <a:lnTo>
                  <a:pt x="16441834" y="0"/>
                </a:lnTo>
                <a:lnTo>
                  <a:pt x="16441834" y="6597286"/>
                </a:lnTo>
                <a:lnTo>
                  <a:pt x="0" y="659728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8" name="Shape 168"/>
        <p:cNvGrpSpPr/>
        <p:nvPr/>
      </p:nvGrpSpPr>
      <p:grpSpPr>
        <a:xfrm>
          <a:off x="0" y="0"/>
          <a:ext cx="0" cy="0"/>
          <a:chOff x="0" y="0"/>
          <a:chExt cx="0" cy="0"/>
        </a:xfrm>
      </p:grpSpPr>
      <p:sp>
        <p:nvSpPr>
          <p:cNvPr id="169" name="Google Shape;169;p9"/>
          <p:cNvSpPr/>
          <p:nvPr/>
        </p:nvSpPr>
        <p:spPr>
          <a:xfrm>
            <a:off x="207796" y="-3767991"/>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170" name="Google Shape;170;p9"/>
          <p:cNvSpPr/>
          <p:nvPr/>
        </p:nvSpPr>
        <p:spPr>
          <a:xfrm>
            <a:off x="-886508" y="-938824"/>
            <a:ext cx="4099837" cy="4114800"/>
          </a:xfrm>
          <a:custGeom>
            <a:rect b="b" l="l" r="r" t="t"/>
            <a:pathLst>
              <a:path extrusionOk="0" h="4114800" w="4099837">
                <a:moveTo>
                  <a:pt x="0" y="0"/>
                </a:moveTo>
                <a:lnTo>
                  <a:pt x="4099837" y="0"/>
                </a:lnTo>
                <a:lnTo>
                  <a:pt x="4099837" y="4114800"/>
                </a:lnTo>
                <a:lnTo>
                  <a:pt x="0" y="4114800"/>
                </a:lnTo>
                <a:lnTo>
                  <a:pt x="0" y="0"/>
                </a:lnTo>
                <a:close/>
              </a:path>
            </a:pathLst>
          </a:custGeom>
          <a:blipFill rotWithShape="1">
            <a:blip r:embed="rId4">
              <a:alphaModFix/>
            </a:blip>
            <a:stretch>
              <a:fillRect b="0" l="0" r="0" t="0"/>
            </a:stretch>
          </a:blipFill>
          <a:ln>
            <a:noFill/>
          </a:ln>
        </p:spPr>
      </p:sp>
      <p:sp>
        <p:nvSpPr>
          <p:cNvPr id="171" name="Google Shape;171;p9"/>
          <p:cNvSpPr/>
          <p:nvPr/>
        </p:nvSpPr>
        <p:spPr>
          <a:xfrm>
            <a:off x="4936200" y="9083515"/>
            <a:ext cx="2378335" cy="2387015"/>
          </a:xfrm>
          <a:custGeom>
            <a:rect b="b" l="l" r="r" t="t"/>
            <a:pathLst>
              <a:path extrusionOk="0" h="2387015" w="2378335">
                <a:moveTo>
                  <a:pt x="0" y="0"/>
                </a:moveTo>
                <a:lnTo>
                  <a:pt x="2378334" y="0"/>
                </a:lnTo>
                <a:lnTo>
                  <a:pt x="2378334" y="2387015"/>
                </a:lnTo>
                <a:lnTo>
                  <a:pt x="0" y="2387015"/>
                </a:lnTo>
                <a:lnTo>
                  <a:pt x="0" y="0"/>
                </a:lnTo>
                <a:close/>
              </a:path>
            </a:pathLst>
          </a:custGeom>
          <a:blipFill rotWithShape="1">
            <a:blip r:embed="rId4">
              <a:alphaModFix/>
            </a:blip>
            <a:stretch>
              <a:fillRect b="0" l="0" r="0" t="0"/>
            </a:stretch>
          </a:blipFill>
          <a:ln>
            <a:noFill/>
          </a:ln>
        </p:spPr>
      </p:sp>
      <p:sp>
        <p:nvSpPr>
          <p:cNvPr id="172" name="Google Shape;172;p9"/>
          <p:cNvSpPr/>
          <p:nvPr/>
        </p:nvSpPr>
        <p:spPr>
          <a:xfrm>
            <a:off x="14373883" y="5552449"/>
            <a:ext cx="8115300" cy="8115300"/>
          </a:xfrm>
          <a:custGeom>
            <a:rect b="b" l="l" r="r" t="t"/>
            <a:pathLst>
              <a:path extrusionOk="0" h="8115300" w="8115300">
                <a:moveTo>
                  <a:pt x="0" y="0"/>
                </a:moveTo>
                <a:lnTo>
                  <a:pt x="8115300" y="0"/>
                </a:lnTo>
                <a:lnTo>
                  <a:pt x="8115300" y="8115300"/>
                </a:lnTo>
                <a:lnTo>
                  <a:pt x="0" y="8115300"/>
                </a:lnTo>
                <a:lnTo>
                  <a:pt x="0" y="0"/>
                </a:lnTo>
                <a:close/>
              </a:path>
            </a:pathLst>
          </a:custGeom>
          <a:blipFill rotWithShape="1">
            <a:blip r:embed="rId3">
              <a:alphaModFix amt="30000"/>
            </a:blip>
            <a:stretch>
              <a:fillRect b="0" l="0" r="0" t="0"/>
            </a:stretch>
          </a:blipFill>
          <a:ln>
            <a:noFill/>
          </a:ln>
        </p:spPr>
      </p:sp>
      <p:sp>
        <p:nvSpPr>
          <p:cNvPr id="173" name="Google Shape;173;p9"/>
          <p:cNvSpPr/>
          <p:nvPr/>
        </p:nvSpPr>
        <p:spPr>
          <a:xfrm>
            <a:off x="14521853" y="2089310"/>
            <a:ext cx="2948680" cy="2959442"/>
          </a:xfrm>
          <a:custGeom>
            <a:rect b="b" l="l" r="r" t="t"/>
            <a:pathLst>
              <a:path extrusionOk="0" h="2959442" w="2948680">
                <a:moveTo>
                  <a:pt x="0" y="0"/>
                </a:moveTo>
                <a:lnTo>
                  <a:pt x="2948680" y="0"/>
                </a:lnTo>
                <a:lnTo>
                  <a:pt x="2948680" y="2959442"/>
                </a:lnTo>
                <a:lnTo>
                  <a:pt x="0" y="2959442"/>
                </a:lnTo>
                <a:lnTo>
                  <a:pt x="0" y="0"/>
                </a:lnTo>
                <a:close/>
              </a:path>
            </a:pathLst>
          </a:custGeom>
          <a:blipFill rotWithShape="1">
            <a:blip r:embed="rId4">
              <a:alphaModFix/>
            </a:blip>
            <a:stretch>
              <a:fillRect b="0" l="0" r="0" t="0"/>
            </a:stretch>
          </a:blipFill>
          <a:ln>
            <a:noFill/>
          </a:ln>
        </p:spPr>
      </p:sp>
      <p:sp>
        <p:nvSpPr>
          <p:cNvPr id="174" name="Google Shape;174;p9"/>
          <p:cNvSpPr/>
          <p:nvPr/>
        </p:nvSpPr>
        <p:spPr>
          <a:xfrm>
            <a:off x="3499825" y="708937"/>
            <a:ext cx="11288350" cy="8679630"/>
          </a:xfrm>
          <a:custGeom>
            <a:rect b="b" l="l" r="r" t="t"/>
            <a:pathLst>
              <a:path extrusionOk="0" h="8679630" w="11288350">
                <a:moveTo>
                  <a:pt x="0" y="0"/>
                </a:moveTo>
                <a:lnTo>
                  <a:pt x="11288350" y="0"/>
                </a:lnTo>
                <a:lnTo>
                  <a:pt x="11288350" y="8679630"/>
                </a:lnTo>
                <a:lnTo>
                  <a:pt x="0" y="8679630"/>
                </a:lnTo>
                <a:lnTo>
                  <a:pt x="0" y="0"/>
                </a:lnTo>
                <a:close/>
              </a:path>
            </a:pathLst>
          </a:custGeom>
          <a:blipFill rotWithShape="1">
            <a:blip r:embed="rId5">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